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revisionInfo.xml" ContentType="application/vnd.ms-powerpoint.revisioninfo+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9" r:id="rId23"/>
    <p:sldId id="277" r:id="rId24"/>
    <p:sldId id="278"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4" d="100"/>
          <a:sy n="104" d="100"/>
        </p:scale>
        <p:origin x="-192" y="-7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cstate="print">
              <a:extLst>
                <a:ext uri="{28A0092B-C50C-407E-A947-70E740481C1C}">
                  <a14:useLocalDpi xmlns:a14="http://schemas.microsoft.com/office/drawing/2010/main" xmlns=""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cstate="print">
              <a:extLst>
                <a:ext uri="{28A0092B-C50C-407E-A947-70E740481C1C}">
                  <a14:useLocalDpi xmlns:a14="http://schemas.microsoft.com/office/drawing/2010/main" xmlns=""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zh-CN" altLang="en-US"/>
              <a:t>单击此处编辑母版标题样式</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en-US" dirty="0"/>
          </a:p>
        </p:txBody>
      </p:sp>
      <p:sp>
        <p:nvSpPr>
          <p:cNvPr id="4" name="Date Placeholder 3"/>
          <p:cNvSpPr>
            <a:spLocks noGrp="1"/>
          </p:cNvSpPr>
          <p:nvPr>
            <p:ph type="dt" sz="half" idx="10"/>
          </p:nvPr>
        </p:nvSpPr>
        <p:spPr>
          <a:xfrm>
            <a:off x="7983232" y="5037663"/>
            <a:ext cx="897467" cy="279400"/>
          </a:xfrm>
        </p:spPr>
        <p:txBody>
          <a:bodyPr/>
          <a:lstStyle/>
          <a:p>
            <a:fld id="{E6774B68-E113-4E66-AE82-126BC3935D3D}" type="datetimeFigureOut">
              <a:rPr lang="zh-CN" altLang="en-US" smtClean="0"/>
              <a:pPr/>
              <a:t>2019/9/20</a:t>
            </a:fld>
            <a:endParaRPr lang="zh-CN" altLang="en-US"/>
          </a:p>
        </p:txBody>
      </p:sp>
      <p:sp>
        <p:nvSpPr>
          <p:cNvPr id="5" name="Footer Placeholder 4"/>
          <p:cNvSpPr>
            <a:spLocks noGrp="1"/>
          </p:cNvSpPr>
          <p:nvPr>
            <p:ph type="ftr" sz="quarter" idx="11"/>
          </p:nvPr>
        </p:nvSpPr>
        <p:spPr>
          <a:xfrm>
            <a:off x="2692397" y="5037663"/>
            <a:ext cx="5214635" cy="279400"/>
          </a:xfrm>
        </p:spPr>
        <p:txBody>
          <a:bodyPr/>
          <a:lstStyle/>
          <a:p>
            <a:endParaRPr lang="zh-CN" altLang="en-US"/>
          </a:p>
        </p:txBody>
      </p:sp>
      <p:sp>
        <p:nvSpPr>
          <p:cNvPr id="6" name="Slide Number Placeholder 5"/>
          <p:cNvSpPr>
            <a:spLocks noGrp="1"/>
          </p:cNvSpPr>
          <p:nvPr>
            <p:ph type="sldNum" sz="quarter" idx="12"/>
          </p:nvPr>
        </p:nvSpPr>
        <p:spPr>
          <a:xfrm>
            <a:off x="8956900" y="5037663"/>
            <a:ext cx="551167" cy="279400"/>
          </a:xfrm>
        </p:spPr>
        <p:txBody>
          <a:bodyPr/>
          <a:lstStyle/>
          <a:p>
            <a:fld id="{4764AADC-23DD-4FA8-9888-F25F2B117201}" type="slidenum">
              <a:rPr lang="zh-CN" altLang="en-US" smtClean="0"/>
              <a:pPr/>
              <a:t>‹#›</a:t>
            </a:fld>
            <a:endParaRPr lang="zh-CN" alt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11510935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E6774B68-E113-4E66-AE82-126BC3935D3D}" type="datetimeFigureOut">
              <a:rPr lang="zh-CN" altLang="en-US" smtClean="0"/>
              <a:pPr/>
              <a:t>2019/9/20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764AADC-23DD-4FA8-9888-F25F2B117201}" type="slidenum">
              <a:rPr lang="zh-CN" altLang="en-US" smtClean="0"/>
              <a:pPr/>
              <a:t>‹#›</a:t>
            </a:fld>
            <a:endParaRPr lang="zh-CN" altLang="en-US"/>
          </a:p>
        </p:txBody>
      </p:sp>
    </p:spTree>
    <p:extLst>
      <p:ext uri="{BB962C8B-B14F-4D97-AF65-F5344CB8AC3E}">
        <p14:creationId xmlns:p14="http://schemas.microsoft.com/office/powerpoint/2010/main" xmlns="" val="3585529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zh-CN" altLang="en-US"/>
              <a:t>单击此处编辑母版标题样式</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E6774B68-E113-4E66-AE82-126BC3935D3D}" type="datetimeFigureOut">
              <a:rPr lang="zh-CN" altLang="en-US" smtClean="0"/>
              <a:pPr/>
              <a:t>2019/9/20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764AADC-23DD-4FA8-9888-F25F2B117201}" type="slidenum">
              <a:rPr lang="zh-CN" altLang="en-US" smtClean="0"/>
              <a:pPr/>
              <a:t>‹#›</a:t>
            </a:fld>
            <a:endParaRPr lang="zh-CN" alt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18733431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E6774B68-E113-4E66-AE82-126BC3935D3D}" type="datetimeFigureOut">
              <a:rPr lang="zh-CN" altLang="en-US" smtClean="0"/>
              <a:pPr/>
              <a:t>2019/9/20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764AADC-23DD-4FA8-9888-F25F2B117201}" type="slidenum">
              <a:rPr lang="zh-CN" altLang="en-US" smtClean="0"/>
              <a:pPr/>
              <a:t>‹#›</a:t>
            </a:fld>
            <a:endParaRPr lang="zh-CN" altLang="en-US"/>
          </a:p>
        </p:txBody>
      </p:sp>
    </p:spTree>
    <p:extLst>
      <p:ext uri="{BB962C8B-B14F-4D97-AF65-F5344CB8AC3E}">
        <p14:creationId xmlns:p14="http://schemas.microsoft.com/office/powerpoint/2010/main" xmlns="" val="1265316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CN" altLang="en-US"/>
              <a:t>单击此处编辑母版标题样式</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E6774B68-E113-4E66-AE82-126BC3935D3D}" type="datetimeFigureOut">
              <a:rPr lang="zh-CN" altLang="en-US" smtClean="0"/>
              <a:pPr/>
              <a:t>2019/9/20</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4764AADC-23DD-4FA8-9888-F25F2B117201}" type="slidenum">
              <a:rPr lang="zh-CN" altLang="en-US" smtClean="0"/>
              <a:pPr/>
              <a:t>‹#›</a:t>
            </a:fld>
            <a:endParaRPr lang="zh-CN" alt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33269318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E6774B68-E113-4E66-AE82-126BC3935D3D}" type="datetimeFigureOut">
              <a:rPr lang="zh-CN" altLang="en-US" smtClean="0"/>
              <a:pPr/>
              <a:t>2019/9/20</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4764AADC-23DD-4FA8-9888-F25F2B117201}" type="slidenum">
              <a:rPr lang="zh-CN" altLang="en-US" smtClean="0"/>
              <a:pPr/>
              <a:t>‹#›</a:t>
            </a:fld>
            <a:endParaRPr lang="zh-CN" alt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722590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774B68-E113-4E66-AE82-126BC3935D3D}" type="datetimeFigureOut">
              <a:rPr lang="zh-CN" altLang="en-US" smtClean="0"/>
              <a:pPr/>
              <a:t>2019/9/20</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4764AADC-23DD-4FA8-9888-F25F2B117201}" type="slidenum">
              <a:rPr lang="zh-CN" altLang="en-US" smtClean="0"/>
              <a:pPr/>
              <a:t>‹#›</a:t>
            </a:fld>
            <a:endParaRPr lang="zh-CN" altLang="en-US"/>
          </a:p>
        </p:txBody>
      </p:sp>
    </p:spTree>
    <p:extLst>
      <p:ext uri="{BB962C8B-B14F-4D97-AF65-F5344CB8AC3E}">
        <p14:creationId xmlns:p14="http://schemas.microsoft.com/office/powerpoint/2010/main" xmlns="" val="28343939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zh-CN" altLang="en-US"/>
              <a:t>单击此处编辑母版标题样式</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编辑母版文本样式</a:t>
            </a:r>
          </a:p>
        </p:txBody>
      </p:sp>
      <p:sp>
        <p:nvSpPr>
          <p:cNvPr id="5" name="Date Placeholder 4"/>
          <p:cNvSpPr>
            <a:spLocks noGrp="1"/>
          </p:cNvSpPr>
          <p:nvPr>
            <p:ph type="dt" sz="half" idx="10"/>
          </p:nvPr>
        </p:nvSpPr>
        <p:spPr/>
        <p:txBody>
          <a:bodyPr/>
          <a:lstStyle/>
          <a:p>
            <a:fld id="{E6774B68-E113-4E66-AE82-126BC3935D3D}" type="datetimeFigureOut">
              <a:rPr lang="zh-CN" altLang="en-US" smtClean="0"/>
              <a:pPr/>
              <a:t>2019/9/20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764AADC-23DD-4FA8-9888-F25F2B117201}" type="slidenum">
              <a:rPr lang="zh-CN" altLang="en-US" smtClean="0"/>
              <a:pPr/>
              <a:t>‹#›</a:t>
            </a:fld>
            <a:endParaRPr lang="zh-CN" alt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31174638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zh-CN" altLang="en-US"/>
              <a:t>单击此处编辑母版标题样式</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a:t>单击图标添加图片</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编辑母版文本样式</a:t>
            </a:r>
          </a:p>
        </p:txBody>
      </p:sp>
      <p:sp>
        <p:nvSpPr>
          <p:cNvPr id="5" name="Date Placeholder 4"/>
          <p:cNvSpPr>
            <a:spLocks noGrp="1"/>
          </p:cNvSpPr>
          <p:nvPr>
            <p:ph type="dt" sz="half" idx="10"/>
          </p:nvPr>
        </p:nvSpPr>
        <p:spPr/>
        <p:txBody>
          <a:bodyPr/>
          <a:lstStyle/>
          <a:p>
            <a:fld id="{E6774B68-E113-4E66-AE82-126BC3935D3D}" type="datetimeFigureOut">
              <a:rPr lang="zh-CN" altLang="en-US" smtClean="0"/>
              <a:pPr/>
              <a:t>2019/9/20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764AADC-23DD-4FA8-9888-F25F2B117201}" type="slidenum">
              <a:rPr lang="zh-CN" altLang="en-US" smtClean="0"/>
              <a:pPr/>
              <a:t>‹#›</a:t>
            </a:fld>
            <a:endParaRPr lang="zh-CN" altLang="en-US"/>
          </a:p>
        </p:txBody>
      </p:sp>
    </p:spTree>
    <p:extLst>
      <p:ext uri="{BB962C8B-B14F-4D97-AF65-F5344CB8AC3E}">
        <p14:creationId xmlns:p14="http://schemas.microsoft.com/office/powerpoint/2010/main" xmlns="" val="3725454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带描述的全景图片">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a:t>单击图标添加图片</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编辑母版文本样式</a:t>
            </a:r>
          </a:p>
        </p:txBody>
      </p:sp>
      <p:sp>
        <p:nvSpPr>
          <p:cNvPr id="5" name="Date Placeholder 4"/>
          <p:cNvSpPr>
            <a:spLocks noGrp="1"/>
          </p:cNvSpPr>
          <p:nvPr>
            <p:ph type="dt" sz="half" idx="10"/>
          </p:nvPr>
        </p:nvSpPr>
        <p:spPr/>
        <p:txBody>
          <a:bodyPr/>
          <a:lstStyle/>
          <a:p>
            <a:fld id="{E6774B68-E113-4E66-AE82-126BC3935D3D}" type="datetimeFigureOut">
              <a:rPr lang="zh-CN" altLang="en-US" smtClean="0"/>
              <a:pPr/>
              <a:t>2019/9/20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764AADC-23DD-4FA8-9888-F25F2B117201}" type="slidenum">
              <a:rPr lang="zh-CN" altLang="en-US" smtClean="0"/>
              <a:pPr/>
              <a:t>‹#›</a:t>
            </a:fld>
            <a:endParaRPr lang="zh-CN" altLang="en-US"/>
          </a:p>
        </p:txBody>
      </p:sp>
    </p:spTree>
    <p:extLst>
      <p:ext uri="{BB962C8B-B14F-4D97-AF65-F5344CB8AC3E}">
        <p14:creationId xmlns:p14="http://schemas.microsoft.com/office/powerpoint/2010/main" xmlns="" val="799514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标题和描述">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zh-CN" altLang="en-US"/>
              <a:t>单击此处编辑母版标题样式</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E6774B68-E113-4E66-AE82-126BC3935D3D}" type="datetimeFigureOut">
              <a:rPr lang="zh-CN" altLang="en-US" smtClean="0"/>
              <a:pPr/>
              <a:t>2019/9/20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764AADC-23DD-4FA8-9888-F25F2B117201}" type="slidenum">
              <a:rPr lang="zh-CN" altLang="en-US" smtClean="0"/>
              <a:pPr/>
              <a:t>‹#›</a:t>
            </a:fld>
            <a:endParaRPr lang="zh-CN" alt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20822667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带描述的引言">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zh-CN" altLang="en-US"/>
              <a:t>单击此处编辑母版标题样式</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a:t>编辑母版文本样式</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E6774B68-E113-4E66-AE82-126BC3935D3D}" type="datetimeFigureOut">
              <a:rPr lang="zh-CN" altLang="en-US" smtClean="0"/>
              <a:pPr/>
              <a:t>2019/9/20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764AADC-23DD-4FA8-9888-F25F2B117201}" type="slidenum">
              <a:rPr lang="zh-CN" altLang="en-US" smtClean="0"/>
              <a:pPr/>
              <a:t>‹#›</a:t>
            </a:fld>
            <a:endParaRPr lang="zh-CN" alt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38409668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zh-CN" altLang="en-US"/>
              <a:t>单击此处编辑母版标题样式</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E6774B68-E113-4E66-AE82-126BC3935D3D}" type="datetimeFigureOut">
              <a:rPr lang="zh-CN" altLang="en-US" smtClean="0"/>
              <a:pPr/>
              <a:t>2019/9/20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764AADC-23DD-4FA8-9888-F25F2B117201}" type="slidenum">
              <a:rPr lang="zh-CN" altLang="en-US" smtClean="0"/>
              <a:pPr/>
              <a:t>‹#›</a:t>
            </a:fld>
            <a:endParaRPr lang="zh-CN" altLang="en-US"/>
          </a:p>
        </p:txBody>
      </p:sp>
    </p:spTree>
    <p:extLst>
      <p:ext uri="{BB962C8B-B14F-4D97-AF65-F5344CB8AC3E}">
        <p14:creationId xmlns:p14="http://schemas.microsoft.com/office/powerpoint/2010/main" xmlns="" val="36890232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引言名片">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zh-CN" altLang="en-US"/>
              <a:t>单击此处编辑母版标题样式</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编辑母版文本样式</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E6774B68-E113-4E66-AE82-126BC3935D3D}" type="datetimeFigureOut">
              <a:rPr lang="zh-CN" altLang="en-US" smtClean="0"/>
              <a:pPr/>
              <a:t>2019/9/20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764AADC-23DD-4FA8-9888-F25F2B117201}" type="slidenum">
              <a:rPr lang="zh-CN" altLang="en-US" smtClean="0"/>
              <a:pPr/>
              <a:t>‹#›</a:t>
            </a:fld>
            <a:endParaRPr lang="zh-CN" alt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22164653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真或假">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zh-CN" altLang="en-US"/>
              <a:t>单击此处编辑母版标题样式</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编辑母版文本样式</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E6774B68-E113-4E66-AE82-126BC3935D3D}" type="datetimeFigureOut">
              <a:rPr lang="zh-CN" altLang="en-US" smtClean="0"/>
              <a:pPr/>
              <a:t>2019/9/20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764AADC-23DD-4FA8-9888-F25F2B117201}" type="slidenum">
              <a:rPr lang="zh-CN" altLang="en-US" smtClean="0"/>
              <a:pPr/>
              <a:t>‹#›</a:t>
            </a:fld>
            <a:endParaRPr lang="zh-CN" alt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31690030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ncho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E6774B68-E113-4E66-AE82-126BC3935D3D}" type="datetimeFigureOut">
              <a:rPr lang="zh-CN" altLang="en-US" smtClean="0"/>
              <a:pPr/>
              <a:t>2019/9/20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764AADC-23DD-4FA8-9888-F25F2B117201}" type="slidenum">
              <a:rPr lang="zh-CN" altLang="en-US" smtClean="0"/>
              <a:pPr/>
              <a:t>‹#›</a:t>
            </a:fld>
            <a:endParaRPr lang="zh-CN" alt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17651943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E6774B68-E113-4E66-AE82-126BC3935D3D}" type="datetimeFigureOut">
              <a:rPr lang="zh-CN" altLang="en-US" smtClean="0"/>
              <a:pPr/>
              <a:t>2019/9/20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764AADC-23DD-4FA8-9888-F25F2B117201}" type="slidenum">
              <a:rPr lang="zh-CN" altLang="en-US" smtClean="0"/>
              <a:pPr/>
              <a:t>‹#›</a:t>
            </a:fld>
            <a:endParaRPr lang="zh-CN" alt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25136568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cstate="print">
              <a:extLst>
                <a:ext uri="{28A0092B-C50C-407E-A947-70E740481C1C}">
                  <a14:useLocalDpi xmlns:a14="http://schemas.microsoft.com/office/drawing/2010/main" xmlns=""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cstate="print">
              <a:extLst>
                <a:ext uri="{28A0092B-C50C-407E-A947-70E740481C1C}">
                  <a14:useLocalDpi xmlns:a14="http://schemas.microsoft.com/office/drawing/2010/main" xmlns=""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cstate="print">
              <a:extLst>
                <a:ext uri="{28A0092B-C50C-407E-A947-70E740481C1C}">
                  <a14:useLocalDpi xmlns:a14="http://schemas.microsoft.com/office/drawing/2010/main" xmlns=""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6774B68-E113-4E66-AE82-126BC3935D3D}" type="datetimeFigureOut">
              <a:rPr lang="zh-CN" altLang="en-US" smtClean="0"/>
              <a:pPr/>
              <a:t>2019/9/20</a:t>
            </a:fld>
            <a:endParaRPr lang="zh-CN" alt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zh-CN" alt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764AADC-23DD-4FA8-9888-F25F2B117201}" type="slidenum">
              <a:rPr lang="zh-CN" altLang="en-US" smtClean="0"/>
              <a:pPr/>
              <a:t>‹#›</a:t>
            </a:fld>
            <a:endParaRPr lang="zh-CN" altLang="en-US"/>
          </a:p>
        </p:txBody>
      </p:sp>
    </p:spTree>
    <p:extLst>
      <p:ext uri="{BB962C8B-B14F-4D97-AF65-F5344CB8AC3E}">
        <p14:creationId xmlns:p14="http://schemas.microsoft.com/office/powerpoint/2010/main" xmlns="" val="2380231221"/>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720F05B-C730-48F8-BC51-B59C6E298057}"/>
              </a:ext>
            </a:extLst>
          </p:cNvPr>
          <p:cNvSpPr>
            <a:spLocks noGrp="1"/>
          </p:cNvSpPr>
          <p:nvPr>
            <p:ph type="ctrTitle"/>
          </p:nvPr>
        </p:nvSpPr>
        <p:spPr>
          <a:xfrm>
            <a:off x="2697309" y="1884339"/>
            <a:ext cx="6815669" cy="1515533"/>
          </a:xfrm>
        </p:spPr>
        <p:txBody>
          <a:bodyPr/>
          <a:lstStyle/>
          <a:p>
            <a:r>
              <a:rPr lang="zh-CN" altLang="en-US" sz="4800" dirty="0"/>
              <a:t>神经重症康复专家共识</a:t>
            </a:r>
          </a:p>
        </p:txBody>
      </p:sp>
    </p:spTree>
    <p:extLst>
      <p:ext uri="{BB962C8B-B14F-4D97-AF65-F5344CB8AC3E}">
        <p14:creationId xmlns:p14="http://schemas.microsoft.com/office/powerpoint/2010/main" xmlns="" val="5567677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C459F4A-161F-4734-AF56-61DCC01CE7FF}"/>
              </a:ext>
            </a:extLst>
          </p:cNvPr>
          <p:cNvSpPr>
            <a:spLocks noGrp="1"/>
          </p:cNvSpPr>
          <p:nvPr>
            <p:ph type="title"/>
          </p:nvPr>
        </p:nvSpPr>
        <p:spPr/>
        <p:txBody>
          <a:bodyPr/>
          <a:lstStyle/>
          <a:p>
            <a:r>
              <a:rPr lang="zh-CN" altLang="en-US" dirty="0"/>
              <a:t>共识专家组成员</a:t>
            </a:r>
          </a:p>
        </p:txBody>
      </p:sp>
      <p:pic>
        <p:nvPicPr>
          <p:cNvPr id="5" name="图片 4" descr="图片包含 文字, 收据&#10;&#10;已生成极高可信度的说明">
            <a:extLst>
              <a:ext uri="{FF2B5EF4-FFF2-40B4-BE49-F238E27FC236}">
                <a16:creationId xmlns:a16="http://schemas.microsoft.com/office/drawing/2014/main" xmlns="" id="{44C95588-6BD8-42E9-B6DD-FA6BE2B6E28B}"/>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805112" y="2428240"/>
            <a:ext cx="6581775" cy="3820160"/>
          </a:xfrm>
          <a:prstGeom prst="rect">
            <a:avLst/>
          </a:prstGeom>
        </p:spPr>
      </p:pic>
    </p:spTree>
    <p:extLst>
      <p:ext uri="{BB962C8B-B14F-4D97-AF65-F5344CB8AC3E}">
        <p14:creationId xmlns:p14="http://schemas.microsoft.com/office/powerpoint/2010/main" xmlns="" val="38346114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2145A37-B550-4FAC-9E10-45D4AB3C9437}"/>
              </a:ext>
            </a:extLst>
          </p:cNvPr>
          <p:cNvSpPr>
            <a:spLocks noGrp="1"/>
          </p:cNvSpPr>
          <p:nvPr>
            <p:ph type="title"/>
          </p:nvPr>
        </p:nvSpPr>
        <p:spPr/>
        <p:txBody>
          <a:bodyPr/>
          <a:lstStyle/>
          <a:p>
            <a:r>
              <a:rPr lang="zh-CN" altLang="en-US" dirty="0"/>
              <a:t>概念</a:t>
            </a:r>
          </a:p>
        </p:txBody>
      </p:sp>
      <p:sp>
        <p:nvSpPr>
          <p:cNvPr id="3" name="内容占位符 2">
            <a:extLst>
              <a:ext uri="{FF2B5EF4-FFF2-40B4-BE49-F238E27FC236}">
                <a16:creationId xmlns:a16="http://schemas.microsoft.com/office/drawing/2014/main" xmlns="" id="{80CEC10F-AFC5-4A21-B0C1-3534390EFD7F}"/>
              </a:ext>
            </a:extLst>
          </p:cNvPr>
          <p:cNvSpPr>
            <a:spLocks noGrp="1"/>
          </p:cNvSpPr>
          <p:nvPr>
            <p:ph idx="1"/>
          </p:nvPr>
        </p:nvSpPr>
        <p:spPr/>
        <p:txBody>
          <a:bodyPr/>
          <a:lstStyle/>
          <a:p>
            <a:r>
              <a:rPr lang="zh-CN" altLang="zh-CN" sz="3200" dirty="0"/>
              <a:t>神经重症康复是一个超早期介入的综合康复治疗体系。是在早期康复理念基础上，进一步突出“神经重症”康复特点，在充分评估患者病情，有效控制原发病及并发症，保证医疗安全前提下，尽早选用适宜的康复技术进行康复治疗，从而达到减少并发症，激发康复潜能，促进快速康复的目的。</a:t>
            </a:r>
          </a:p>
          <a:p>
            <a:endParaRPr lang="zh-CN" altLang="en-US" dirty="0"/>
          </a:p>
        </p:txBody>
      </p:sp>
    </p:spTree>
    <p:extLst>
      <p:ext uri="{BB962C8B-B14F-4D97-AF65-F5344CB8AC3E}">
        <p14:creationId xmlns:p14="http://schemas.microsoft.com/office/powerpoint/2010/main" xmlns="" val="6829278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7B98306-EA17-4CFB-BEB0-16D177E2DA2D}"/>
              </a:ext>
            </a:extLst>
          </p:cNvPr>
          <p:cNvSpPr>
            <a:spLocks noGrp="1"/>
          </p:cNvSpPr>
          <p:nvPr>
            <p:ph type="title"/>
          </p:nvPr>
        </p:nvSpPr>
        <p:spPr/>
        <p:txBody>
          <a:bodyPr/>
          <a:lstStyle/>
          <a:p>
            <a:r>
              <a:rPr lang="zh-CN" altLang="en-US" dirty="0"/>
              <a:t>目标</a:t>
            </a:r>
          </a:p>
        </p:txBody>
      </p:sp>
      <p:sp>
        <p:nvSpPr>
          <p:cNvPr id="3" name="内容占位符 2">
            <a:extLst>
              <a:ext uri="{FF2B5EF4-FFF2-40B4-BE49-F238E27FC236}">
                <a16:creationId xmlns:a16="http://schemas.microsoft.com/office/drawing/2014/main" xmlns="" id="{EBDF6CEB-B746-4F6B-87D6-2764F2236BAE}"/>
              </a:ext>
            </a:extLst>
          </p:cNvPr>
          <p:cNvSpPr>
            <a:spLocks noGrp="1"/>
          </p:cNvSpPr>
          <p:nvPr>
            <p:ph idx="1"/>
          </p:nvPr>
        </p:nvSpPr>
        <p:spPr/>
        <p:txBody>
          <a:bodyPr/>
          <a:lstStyle/>
          <a:p>
            <a:r>
              <a:rPr lang="zh-CN" altLang="zh-CN" sz="4400" dirty="0"/>
              <a:t>加快神经重症患者功能恢复进程，降低病残率，缩短住院时间，减少医疗费用，促进患者尽早回归家庭和社会。</a:t>
            </a:r>
          </a:p>
          <a:p>
            <a:endParaRPr lang="zh-CN" altLang="en-US" dirty="0"/>
          </a:p>
        </p:txBody>
      </p:sp>
    </p:spTree>
    <p:extLst>
      <p:ext uri="{BB962C8B-B14F-4D97-AF65-F5344CB8AC3E}">
        <p14:creationId xmlns:p14="http://schemas.microsoft.com/office/powerpoint/2010/main" xmlns="" val="29198461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227064F-6169-42ED-AFB7-5BE5EFAEC96D}"/>
              </a:ext>
            </a:extLst>
          </p:cNvPr>
          <p:cNvSpPr>
            <a:spLocks noGrp="1"/>
          </p:cNvSpPr>
          <p:nvPr>
            <p:ph type="title"/>
          </p:nvPr>
        </p:nvSpPr>
        <p:spPr/>
        <p:txBody>
          <a:bodyPr/>
          <a:lstStyle/>
          <a:p>
            <a:r>
              <a:rPr lang="zh-CN" altLang="en-US" dirty="0"/>
              <a:t>原则</a:t>
            </a:r>
          </a:p>
        </p:txBody>
      </p:sp>
      <p:sp>
        <p:nvSpPr>
          <p:cNvPr id="3" name="内容占位符 2">
            <a:extLst>
              <a:ext uri="{FF2B5EF4-FFF2-40B4-BE49-F238E27FC236}">
                <a16:creationId xmlns:a16="http://schemas.microsoft.com/office/drawing/2014/main" xmlns="" id="{7F56353F-2511-4BCE-A604-9665233BB892}"/>
              </a:ext>
            </a:extLst>
          </p:cNvPr>
          <p:cNvSpPr>
            <a:spLocks noGrp="1"/>
          </p:cNvSpPr>
          <p:nvPr>
            <p:ph idx="1"/>
          </p:nvPr>
        </p:nvSpPr>
        <p:spPr>
          <a:xfrm>
            <a:off x="1295401" y="2438400"/>
            <a:ext cx="9601196" cy="3759200"/>
          </a:xfrm>
        </p:spPr>
        <p:txBody>
          <a:bodyPr>
            <a:normAutofit fontScale="55000" lnSpcReduction="20000"/>
          </a:bodyPr>
          <a:lstStyle/>
          <a:p>
            <a:r>
              <a:rPr lang="en-US" altLang="zh-CN" sz="3800" dirty="0"/>
              <a:t>1  </a:t>
            </a:r>
            <a:r>
              <a:rPr lang="zh-CN" altLang="zh-CN" sz="3800" dirty="0"/>
              <a:t>加强监护，保障康复技术操作的标准化和安全性。</a:t>
            </a:r>
          </a:p>
          <a:p>
            <a:r>
              <a:rPr lang="en-US" altLang="zh-CN" sz="3800" dirty="0"/>
              <a:t>2  </a:t>
            </a:r>
            <a:r>
              <a:rPr lang="zh-CN" altLang="zh-CN" sz="3800" dirty="0"/>
              <a:t>具备条件者，尽早离床，避免长期卧床导致的一系列并发症。</a:t>
            </a:r>
          </a:p>
          <a:p>
            <a:r>
              <a:rPr lang="en-US" altLang="zh-CN" sz="3800" dirty="0"/>
              <a:t>3  </a:t>
            </a:r>
            <a:r>
              <a:rPr lang="zh-CN" altLang="zh-CN" sz="3800" dirty="0"/>
              <a:t>在评定基础上，确定阶段性康复目标。</a:t>
            </a:r>
          </a:p>
          <a:p>
            <a:r>
              <a:rPr lang="en-US" altLang="zh-CN" sz="3800" dirty="0"/>
              <a:t>4  </a:t>
            </a:r>
            <a:r>
              <a:rPr lang="zh-CN" altLang="zh-CN" sz="3800" dirty="0"/>
              <a:t>确定超早期标准化</a:t>
            </a:r>
            <a:r>
              <a:rPr lang="en-US" altLang="zh-CN" sz="3800" dirty="0"/>
              <a:t>ABCDE</a:t>
            </a:r>
            <a:r>
              <a:rPr lang="zh-CN" altLang="zh-CN" sz="3800" dirty="0"/>
              <a:t>组合康复程序</a:t>
            </a:r>
            <a:r>
              <a:rPr lang="en-US" altLang="zh-CN" sz="3800" dirty="0"/>
              <a:t>[1]</a:t>
            </a:r>
            <a:endParaRPr lang="zh-CN" altLang="zh-CN" sz="3800" dirty="0"/>
          </a:p>
          <a:p>
            <a:r>
              <a:rPr lang="en-US" altLang="zh-CN" sz="3800" dirty="0"/>
              <a:t>A</a:t>
            </a:r>
            <a:r>
              <a:rPr lang="zh-CN" altLang="zh-CN" sz="3800" dirty="0"/>
              <a:t>唤醒，</a:t>
            </a:r>
            <a:r>
              <a:rPr lang="en-US" altLang="zh-CN" sz="3800" dirty="0"/>
              <a:t>B</a:t>
            </a:r>
            <a:r>
              <a:rPr lang="zh-CN" altLang="zh-CN" sz="3800" dirty="0"/>
              <a:t>呼吸训练，</a:t>
            </a:r>
            <a:r>
              <a:rPr lang="en-US" altLang="zh-CN" sz="3800" dirty="0"/>
              <a:t>C</a:t>
            </a:r>
            <a:r>
              <a:rPr lang="zh-CN" altLang="zh-CN" sz="3800" dirty="0"/>
              <a:t>适度镇静，</a:t>
            </a:r>
            <a:r>
              <a:rPr lang="en-US" altLang="zh-CN" sz="3800" dirty="0"/>
              <a:t>D</a:t>
            </a:r>
            <a:r>
              <a:rPr lang="zh-CN" altLang="zh-CN" sz="3800" dirty="0"/>
              <a:t>谵妄的监控，</a:t>
            </a:r>
            <a:r>
              <a:rPr lang="en-US" altLang="zh-CN" sz="3800" dirty="0"/>
              <a:t>E</a:t>
            </a:r>
            <a:r>
              <a:rPr lang="zh-CN" altLang="zh-CN" sz="3800" dirty="0"/>
              <a:t>早期移动和</a:t>
            </a:r>
            <a:r>
              <a:rPr lang="en-US" altLang="zh-CN" sz="3800" dirty="0"/>
              <a:t>\</a:t>
            </a:r>
            <a:r>
              <a:rPr lang="zh-CN" altLang="zh-CN" sz="3800" dirty="0"/>
              <a:t>或运动练习。</a:t>
            </a:r>
          </a:p>
          <a:p>
            <a:r>
              <a:rPr lang="en-US" altLang="zh-CN" sz="3800" dirty="0"/>
              <a:t>5  </a:t>
            </a:r>
            <a:r>
              <a:rPr lang="zh-CN" altLang="zh-CN" sz="3800" dirty="0"/>
              <a:t>可以选用针对性物理因子治疗及中医药辩证施治。</a:t>
            </a:r>
          </a:p>
          <a:p>
            <a:r>
              <a:rPr lang="en-US" altLang="zh-CN" sz="3800" dirty="0"/>
              <a:t>6  </a:t>
            </a:r>
            <a:r>
              <a:rPr lang="zh-CN" altLang="zh-CN" sz="3800" dirty="0"/>
              <a:t>营养支持，循序渐进恢复患者耐力。</a:t>
            </a:r>
          </a:p>
          <a:p>
            <a:r>
              <a:rPr lang="en-US" altLang="zh-CN" sz="3800" dirty="0"/>
              <a:t>7  </a:t>
            </a:r>
            <a:r>
              <a:rPr lang="zh-CN" altLang="zh-CN" sz="3800" dirty="0"/>
              <a:t>强调多学科合作，关注整体康复。</a:t>
            </a:r>
          </a:p>
          <a:p>
            <a:r>
              <a:rPr lang="en-US" altLang="zh-CN" sz="3800" dirty="0"/>
              <a:t>8  </a:t>
            </a:r>
            <a:r>
              <a:rPr lang="zh-CN" altLang="zh-CN" sz="3800" dirty="0"/>
              <a:t>对患者及家属的心理支持、宣教应列入康复计划。</a:t>
            </a:r>
          </a:p>
          <a:p>
            <a:endParaRPr lang="zh-CN" altLang="en-US" dirty="0"/>
          </a:p>
        </p:txBody>
      </p:sp>
    </p:spTree>
    <p:extLst>
      <p:ext uri="{BB962C8B-B14F-4D97-AF65-F5344CB8AC3E}">
        <p14:creationId xmlns:p14="http://schemas.microsoft.com/office/powerpoint/2010/main" xmlns="" val="2593916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94E7F2C-4E7B-4F81-8B36-20AB5F82301D}"/>
              </a:ext>
            </a:extLst>
          </p:cNvPr>
          <p:cNvSpPr>
            <a:spLocks noGrp="1"/>
          </p:cNvSpPr>
          <p:nvPr>
            <p:ph type="title"/>
          </p:nvPr>
        </p:nvSpPr>
        <p:spPr/>
        <p:txBody>
          <a:bodyPr/>
          <a:lstStyle/>
          <a:p>
            <a:r>
              <a:rPr lang="zh-CN" altLang="zh-CN" dirty="0"/>
              <a:t>康复介入时机</a:t>
            </a:r>
            <a:endParaRPr lang="zh-CN" altLang="en-US" dirty="0"/>
          </a:p>
        </p:txBody>
      </p:sp>
      <p:sp>
        <p:nvSpPr>
          <p:cNvPr id="3" name="内容占位符 2">
            <a:extLst>
              <a:ext uri="{FF2B5EF4-FFF2-40B4-BE49-F238E27FC236}">
                <a16:creationId xmlns:a16="http://schemas.microsoft.com/office/drawing/2014/main" xmlns="" id="{F786485F-1B7B-4AD8-BA01-DBE424AFFC73}"/>
              </a:ext>
            </a:extLst>
          </p:cNvPr>
          <p:cNvSpPr>
            <a:spLocks noGrp="1"/>
          </p:cNvSpPr>
          <p:nvPr>
            <p:ph idx="1"/>
          </p:nvPr>
        </p:nvSpPr>
        <p:spPr/>
        <p:txBody>
          <a:bodyPr>
            <a:normAutofit fontScale="85000" lnSpcReduction="20000"/>
          </a:bodyPr>
          <a:lstStyle/>
          <a:p>
            <a:r>
              <a:rPr lang="en-US" altLang="zh-CN" dirty="0"/>
              <a:t>1  </a:t>
            </a:r>
            <a:r>
              <a:rPr lang="zh-CN" altLang="zh-CN" dirty="0"/>
              <a:t>血流动力学及呼吸功能稳定后，立即开始。</a:t>
            </a:r>
          </a:p>
          <a:p>
            <a:r>
              <a:rPr lang="en-US" altLang="zh-CN" dirty="0"/>
              <a:t>2  </a:t>
            </a:r>
            <a:r>
              <a:rPr lang="zh-CN" altLang="zh-CN" dirty="0"/>
              <a:t>入</a:t>
            </a:r>
            <a:r>
              <a:rPr lang="en-US" altLang="zh-CN" dirty="0"/>
              <a:t>ICU/NICU 24</a:t>
            </a:r>
            <a:r>
              <a:rPr lang="zh-CN" altLang="zh-CN" dirty="0"/>
              <a:t>—</a:t>
            </a:r>
            <a:r>
              <a:rPr lang="en-US" altLang="zh-CN" dirty="0"/>
              <a:t>48h</a:t>
            </a:r>
            <a:r>
              <a:rPr lang="zh-CN" altLang="zh-CN" dirty="0"/>
              <a:t>后，符合以下标准：心率</a:t>
            </a:r>
            <a:r>
              <a:rPr lang="en-US" altLang="zh-CN" dirty="0"/>
              <a:t>P&gt;40</a:t>
            </a:r>
            <a:r>
              <a:rPr lang="zh-CN" altLang="zh-CN" dirty="0"/>
              <a:t>次</a:t>
            </a:r>
            <a:r>
              <a:rPr lang="en-US" altLang="zh-CN" dirty="0"/>
              <a:t>/</a:t>
            </a:r>
            <a:r>
              <a:rPr lang="zh-CN" altLang="zh-CN" dirty="0"/>
              <a:t>分或</a:t>
            </a:r>
            <a:r>
              <a:rPr lang="en-US" altLang="zh-CN" dirty="0"/>
              <a:t>P&lt;120</a:t>
            </a:r>
            <a:r>
              <a:rPr lang="zh-CN" altLang="zh-CN" dirty="0"/>
              <a:t>次</a:t>
            </a:r>
            <a:r>
              <a:rPr lang="en-US" altLang="zh-CN" dirty="0"/>
              <a:t>/</a:t>
            </a:r>
            <a:r>
              <a:rPr lang="zh-CN" altLang="zh-CN" dirty="0"/>
              <a:t>分；收缩压（</a:t>
            </a:r>
            <a:r>
              <a:rPr lang="en-US" altLang="zh-CN" dirty="0"/>
              <a:t>SBP</a:t>
            </a:r>
            <a:r>
              <a:rPr lang="zh-CN" altLang="zh-CN" dirty="0"/>
              <a:t>）≥</a:t>
            </a:r>
            <a:r>
              <a:rPr lang="en-US" altLang="zh-CN" dirty="0"/>
              <a:t>90</a:t>
            </a:r>
            <a:r>
              <a:rPr lang="zh-CN" altLang="zh-CN" dirty="0"/>
              <a:t>或≤</a:t>
            </a:r>
            <a:r>
              <a:rPr lang="en-US" altLang="zh-CN" dirty="0"/>
              <a:t>180mmHg</a:t>
            </a:r>
            <a:r>
              <a:rPr lang="zh-CN" altLang="zh-CN" dirty="0"/>
              <a:t>，或</a:t>
            </a:r>
            <a:r>
              <a:rPr lang="en-US" altLang="zh-CN" dirty="0"/>
              <a:t>/</a:t>
            </a:r>
            <a:r>
              <a:rPr lang="zh-CN" altLang="zh-CN" dirty="0"/>
              <a:t>和舒张压（</a:t>
            </a:r>
            <a:r>
              <a:rPr lang="en-US" altLang="zh-CN" dirty="0"/>
              <a:t>DBP</a:t>
            </a:r>
            <a:r>
              <a:rPr lang="zh-CN" altLang="zh-CN" dirty="0"/>
              <a:t>）≤</a:t>
            </a:r>
            <a:r>
              <a:rPr lang="en-US" altLang="zh-CN" dirty="0"/>
              <a:t>110mmHg</a:t>
            </a:r>
            <a:r>
              <a:rPr lang="zh-CN" altLang="zh-CN" dirty="0"/>
              <a:t>，平均动脉压（</a:t>
            </a:r>
            <a:r>
              <a:rPr lang="en-US" altLang="zh-CN" dirty="0"/>
              <a:t>MBP</a:t>
            </a:r>
            <a:r>
              <a:rPr lang="zh-CN" altLang="zh-CN" dirty="0"/>
              <a:t>）≥</a:t>
            </a:r>
            <a:r>
              <a:rPr lang="en-US" altLang="zh-CN" dirty="0"/>
              <a:t>65mmHg</a:t>
            </a:r>
            <a:r>
              <a:rPr lang="zh-CN" altLang="zh-CN" dirty="0"/>
              <a:t>或≤</a:t>
            </a:r>
            <a:r>
              <a:rPr lang="en-US" altLang="zh-CN" dirty="0"/>
              <a:t>110mmHg</a:t>
            </a:r>
            <a:r>
              <a:rPr lang="zh-CN" altLang="zh-CN" dirty="0"/>
              <a:t>；呼吸频率≤</a:t>
            </a:r>
            <a:r>
              <a:rPr lang="en-US" altLang="zh-CN" dirty="0"/>
              <a:t>35</a:t>
            </a:r>
            <a:r>
              <a:rPr lang="zh-CN" altLang="zh-CN" dirty="0"/>
              <a:t>次</a:t>
            </a:r>
            <a:r>
              <a:rPr lang="en-US" altLang="zh-CN" dirty="0"/>
              <a:t>/</a:t>
            </a:r>
            <a:r>
              <a:rPr lang="zh-CN" altLang="zh-CN" dirty="0"/>
              <a:t>分；血氧饱和度≥</a:t>
            </a:r>
            <a:r>
              <a:rPr lang="en-US" altLang="zh-CN" dirty="0"/>
              <a:t>90%</a:t>
            </a:r>
            <a:r>
              <a:rPr lang="zh-CN" altLang="zh-CN" dirty="0"/>
              <a:t>，机械通气吸入氧浓度（</a:t>
            </a:r>
            <a:r>
              <a:rPr lang="en-US" altLang="zh-CN" dirty="0"/>
              <a:t>FIO2</a:t>
            </a:r>
            <a:r>
              <a:rPr lang="zh-CN" altLang="zh-CN" dirty="0"/>
              <a:t>）≤</a:t>
            </a:r>
            <a:r>
              <a:rPr lang="en-US" altLang="zh-CN" dirty="0"/>
              <a:t>60%,</a:t>
            </a:r>
            <a:r>
              <a:rPr lang="zh-CN" altLang="zh-CN" dirty="0"/>
              <a:t>呼末正压（</a:t>
            </a:r>
            <a:r>
              <a:rPr lang="en-US" altLang="zh-CN" dirty="0"/>
              <a:t>PEEP</a:t>
            </a:r>
            <a:r>
              <a:rPr lang="zh-CN" altLang="zh-CN" dirty="0"/>
              <a:t>）≤</a:t>
            </a:r>
            <a:r>
              <a:rPr lang="en-US" altLang="zh-CN" dirty="0"/>
              <a:t>10cmH2O</a:t>
            </a:r>
            <a:r>
              <a:rPr lang="zh-CN" altLang="zh-CN" dirty="0"/>
              <a:t>；在延续生命支持阶段，小剂量血管活性药支持，多巴胺≤</a:t>
            </a:r>
            <a:r>
              <a:rPr lang="en-US" altLang="zh-CN" dirty="0"/>
              <a:t>10ug/kg/min</a:t>
            </a:r>
            <a:r>
              <a:rPr lang="zh-CN" altLang="zh-CN" dirty="0"/>
              <a:t>或去甲肾上腺素</a:t>
            </a:r>
            <a:r>
              <a:rPr lang="en-US" altLang="zh-CN" dirty="0"/>
              <a:t>/</a:t>
            </a:r>
            <a:r>
              <a:rPr lang="zh-CN" altLang="zh-CN" dirty="0"/>
              <a:t>肾上腺素≤</a:t>
            </a:r>
            <a:r>
              <a:rPr lang="en-US" altLang="zh-CN" dirty="0"/>
              <a:t>0.1ug/kg/min[2]</a:t>
            </a:r>
            <a:r>
              <a:rPr lang="zh-CN" altLang="zh-CN" dirty="0"/>
              <a:t>，即可实施康复介入。特殊体质患者，可根据病人的具体情况实施。</a:t>
            </a:r>
            <a:endParaRPr lang="en-US" altLang="zh-CN" dirty="0"/>
          </a:p>
          <a:p>
            <a:r>
              <a:rPr lang="en-US" altLang="zh-CN" dirty="0"/>
              <a:t>3  </a:t>
            </a:r>
            <a:r>
              <a:rPr lang="zh-CN" altLang="zh-CN" dirty="0"/>
              <a:t>生命体征稳定的患者，即使带有引流管（应有严格防止脱落措施），也可逐渐过渡到每天选择适当时间作离床、坐位、站位、躯干控制、移动活动、耐力训练及适宜的物理治疗等。</a:t>
            </a:r>
          </a:p>
          <a:p>
            <a:endParaRPr lang="zh-CN" altLang="zh-CN" dirty="0"/>
          </a:p>
          <a:p>
            <a:endParaRPr lang="zh-CN" altLang="en-US" dirty="0"/>
          </a:p>
        </p:txBody>
      </p:sp>
    </p:spTree>
    <p:extLst>
      <p:ext uri="{BB962C8B-B14F-4D97-AF65-F5344CB8AC3E}">
        <p14:creationId xmlns:p14="http://schemas.microsoft.com/office/powerpoint/2010/main" xmlns="" val="7063319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2CCDB42-4765-4B39-9361-D0D57543B3E2}"/>
              </a:ext>
            </a:extLst>
          </p:cNvPr>
          <p:cNvSpPr>
            <a:spLocks noGrp="1"/>
          </p:cNvSpPr>
          <p:nvPr>
            <p:ph type="title"/>
          </p:nvPr>
        </p:nvSpPr>
        <p:spPr/>
        <p:txBody>
          <a:bodyPr/>
          <a:lstStyle/>
          <a:p>
            <a:r>
              <a:rPr lang="zh-CN" altLang="zh-CN" dirty="0"/>
              <a:t>康复暂停时机</a:t>
            </a:r>
            <a:endParaRPr lang="zh-CN" altLang="en-US" dirty="0"/>
          </a:p>
        </p:txBody>
      </p:sp>
      <p:sp>
        <p:nvSpPr>
          <p:cNvPr id="3" name="内容占位符 2">
            <a:extLst>
              <a:ext uri="{FF2B5EF4-FFF2-40B4-BE49-F238E27FC236}">
                <a16:creationId xmlns:a16="http://schemas.microsoft.com/office/drawing/2014/main" xmlns="" id="{D9897AD4-C0EF-468E-B9AA-7E16F9FB21DD}"/>
              </a:ext>
            </a:extLst>
          </p:cNvPr>
          <p:cNvSpPr>
            <a:spLocks noGrp="1"/>
          </p:cNvSpPr>
          <p:nvPr>
            <p:ph idx="1"/>
          </p:nvPr>
        </p:nvSpPr>
        <p:spPr/>
        <p:txBody>
          <a:bodyPr>
            <a:normAutofit/>
          </a:bodyPr>
          <a:lstStyle/>
          <a:p>
            <a:r>
              <a:rPr lang="zh-CN" altLang="zh-CN" sz="3200" dirty="0"/>
              <a:t>生命体征明显波动，有可能进一步恶化危及生命时宜暂停康复治疗。</a:t>
            </a:r>
          </a:p>
          <a:p>
            <a:r>
              <a:rPr lang="zh-CN" altLang="zh-CN" sz="3200" dirty="0"/>
              <a:t>存在其他预后险恶的因素；或有明显胸闷痛、气急、眩晕、显著乏力等不适症状；或有未经处理的不稳定性骨折等，亦应暂时中止康复技术操作。</a:t>
            </a:r>
          </a:p>
          <a:p>
            <a:endParaRPr lang="zh-CN" altLang="en-US" dirty="0"/>
          </a:p>
        </p:txBody>
      </p:sp>
    </p:spTree>
    <p:extLst>
      <p:ext uri="{BB962C8B-B14F-4D97-AF65-F5344CB8AC3E}">
        <p14:creationId xmlns:p14="http://schemas.microsoft.com/office/powerpoint/2010/main" xmlns="" val="6158851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6F49440-6D82-487D-9994-7899157A12A3}"/>
              </a:ext>
            </a:extLst>
          </p:cNvPr>
          <p:cNvSpPr>
            <a:spLocks noGrp="1"/>
          </p:cNvSpPr>
          <p:nvPr>
            <p:ph type="title"/>
          </p:nvPr>
        </p:nvSpPr>
        <p:spPr/>
        <p:txBody>
          <a:bodyPr/>
          <a:lstStyle/>
          <a:p>
            <a:r>
              <a:rPr lang="zh-CN" altLang="zh-CN" b="1" dirty="0"/>
              <a:t>组织结构和工作模式</a:t>
            </a:r>
            <a:endParaRPr lang="zh-CN" altLang="en-US" dirty="0"/>
          </a:p>
        </p:txBody>
      </p:sp>
      <p:sp>
        <p:nvSpPr>
          <p:cNvPr id="3" name="内容占位符 2">
            <a:extLst>
              <a:ext uri="{FF2B5EF4-FFF2-40B4-BE49-F238E27FC236}">
                <a16:creationId xmlns:a16="http://schemas.microsoft.com/office/drawing/2014/main" xmlns="" id="{145ACB35-66AA-4BB9-B58C-ACB300A7ED6C}"/>
              </a:ext>
            </a:extLst>
          </p:cNvPr>
          <p:cNvSpPr>
            <a:spLocks noGrp="1"/>
          </p:cNvSpPr>
          <p:nvPr>
            <p:ph idx="1"/>
          </p:nvPr>
        </p:nvSpPr>
        <p:spPr>
          <a:xfrm>
            <a:off x="1295401" y="2556932"/>
            <a:ext cx="9601196" cy="3660988"/>
          </a:xfrm>
        </p:spPr>
        <p:txBody>
          <a:bodyPr>
            <a:normAutofit/>
          </a:bodyPr>
          <a:lstStyle/>
          <a:p>
            <a:r>
              <a:rPr lang="en-US" altLang="zh-CN" dirty="0"/>
              <a:t>1  </a:t>
            </a:r>
            <a:r>
              <a:rPr lang="zh-CN" altLang="zh-CN" dirty="0"/>
              <a:t>有条件的医院宜安排重症康复小组进驻</a:t>
            </a:r>
            <a:r>
              <a:rPr lang="en-US" altLang="zh-CN" dirty="0"/>
              <a:t>ICU/NICU</a:t>
            </a:r>
            <a:r>
              <a:rPr lang="zh-CN" altLang="zh-CN" dirty="0"/>
              <a:t>，或请康复专家会诊。患者入住</a:t>
            </a:r>
            <a:r>
              <a:rPr lang="en-US" altLang="zh-CN" dirty="0"/>
              <a:t>24</a:t>
            </a:r>
            <a:r>
              <a:rPr lang="zh-CN" altLang="zh-CN" dirty="0"/>
              <a:t>—</a:t>
            </a:r>
            <a:r>
              <a:rPr lang="en-US" altLang="zh-CN" dirty="0"/>
              <a:t>48h</a:t>
            </a:r>
            <a:r>
              <a:rPr lang="zh-CN" altLang="zh-CN" dirty="0"/>
              <a:t>内进行功能评估、提出问题、确定目标，制定康复计划并确定是否适宜实施；</a:t>
            </a:r>
            <a:r>
              <a:rPr lang="en-US" altLang="zh-CN" dirty="0"/>
              <a:t>72h</a:t>
            </a:r>
            <a:r>
              <a:rPr lang="zh-CN" altLang="zh-CN" dirty="0"/>
              <a:t>内配合主管医生完成医护技等联合查房，制定危重症期的多学科联合诊治和康复方案。</a:t>
            </a:r>
          </a:p>
          <a:p>
            <a:r>
              <a:rPr lang="en-US" altLang="zh-CN" dirty="0"/>
              <a:t>2  </a:t>
            </a:r>
            <a:r>
              <a:rPr lang="zh-CN" altLang="zh-CN" dirty="0"/>
              <a:t>具备条件的医院可以建立神经重症康复病房或称之为神经重症康复过渡病房</a:t>
            </a:r>
            <a:r>
              <a:rPr lang="en-US" altLang="zh-CN" dirty="0"/>
              <a:t>[4]</a:t>
            </a:r>
            <a:r>
              <a:rPr lang="zh-CN" altLang="zh-CN" dirty="0"/>
              <a:t>，制定严格的质量安全制度及康复流程，并持续改进。收治对象：发病急性期</a:t>
            </a:r>
            <a:r>
              <a:rPr lang="en-US" altLang="zh-CN" dirty="0"/>
              <a:t>GCS</a:t>
            </a:r>
            <a:r>
              <a:rPr lang="zh-CN" altLang="zh-CN" dirty="0"/>
              <a:t>≤</a:t>
            </a:r>
            <a:r>
              <a:rPr lang="en-US" altLang="zh-CN" dirty="0"/>
              <a:t>8</a:t>
            </a:r>
            <a:r>
              <a:rPr lang="zh-CN" altLang="zh-CN" dirty="0"/>
              <a:t>分，经重症监护救治后生命体征稳定，符合转出</a:t>
            </a:r>
            <a:r>
              <a:rPr lang="en-US" altLang="zh-CN" dirty="0"/>
              <a:t>ICU</a:t>
            </a:r>
            <a:r>
              <a:rPr lang="zh-CN" altLang="zh-CN" dirty="0"/>
              <a:t>标准，但神经系统主要病理生理过程尚未完全终止，有多种并发症，需在临床监护及处置基础上，积极继续康复的患者。</a:t>
            </a:r>
          </a:p>
          <a:p>
            <a:endParaRPr lang="zh-CN" altLang="en-US" dirty="0"/>
          </a:p>
        </p:txBody>
      </p:sp>
    </p:spTree>
    <p:extLst>
      <p:ext uri="{BB962C8B-B14F-4D97-AF65-F5344CB8AC3E}">
        <p14:creationId xmlns:p14="http://schemas.microsoft.com/office/powerpoint/2010/main" xmlns="" val="8578619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21303A7-1CF8-4582-A9CB-211A28B80BF9}"/>
              </a:ext>
            </a:extLst>
          </p:cNvPr>
          <p:cNvSpPr>
            <a:spLocks noGrp="1"/>
          </p:cNvSpPr>
          <p:nvPr>
            <p:ph type="title"/>
          </p:nvPr>
        </p:nvSpPr>
        <p:spPr>
          <a:xfrm>
            <a:off x="1295402" y="982132"/>
            <a:ext cx="9601196" cy="501228"/>
          </a:xfrm>
        </p:spPr>
        <p:txBody>
          <a:bodyPr>
            <a:normAutofit fontScale="90000"/>
          </a:bodyPr>
          <a:lstStyle/>
          <a:p>
            <a:r>
              <a:rPr lang="zh-CN" altLang="zh-CN" b="1" dirty="0"/>
              <a:t>神经重症康复管理</a:t>
            </a:r>
            <a:r>
              <a:rPr lang="zh-CN" altLang="zh-CN" dirty="0"/>
              <a:t/>
            </a:r>
            <a:br>
              <a:rPr lang="zh-CN" altLang="zh-CN" dirty="0"/>
            </a:br>
            <a:endParaRPr lang="zh-CN" altLang="en-US" dirty="0"/>
          </a:p>
        </p:txBody>
      </p:sp>
      <p:sp>
        <p:nvSpPr>
          <p:cNvPr id="3" name="内容占位符 2">
            <a:extLst>
              <a:ext uri="{FF2B5EF4-FFF2-40B4-BE49-F238E27FC236}">
                <a16:creationId xmlns:a16="http://schemas.microsoft.com/office/drawing/2014/main" xmlns="" id="{8AB1ED5F-D54F-4D20-ADE3-22513A76A3D8}"/>
              </a:ext>
            </a:extLst>
          </p:cNvPr>
          <p:cNvSpPr>
            <a:spLocks noGrp="1"/>
          </p:cNvSpPr>
          <p:nvPr>
            <p:ph idx="1"/>
          </p:nvPr>
        </p:nvSpPr>
        <p:spPr/>
        <p:txBody>
          <a:bodyPr/>
          <a:lstStyle/>
          <a:p>
            <a:r>
              <a:rPr lang="zh-CN" altLang="zh-CN" dirty="0"/>
              <a:t>运动管理是指对神经重症患者常见的运动功能减退评定方法及改善技术的管理。在进行运动功能评定前需进行</a:t>
            </a:r>
            <a:r>
              <a:rPr lang="en-US" altLang="zh-CN" dirty="0"/>
              <a:t>Richmond</a:t>
            </a:r>
            <a:r>
              <a:rPr lang="zh-CN" altLang="zh-CN" dirty="0"/>
              <a:t>躁动镇静评分（</a:t>
            </a:r>
            <a:r>
              <a:rPr lang="en-US" altLang="zh-CN" dirty="0"/>
              <a:t>Richmond agitation sedation scale</a:t>
            </a:r>
            <a:r>
              <a:rPr lang="zh-CN" altLang="zh-CN" dirty="0"/>
              <a:t>，</a:t>
            </a:r>
            <a:r>
              <a:rPr lang="en-US" altLang="zh-CN" dirty="0"/>
              <a:t>RASS</a:t>
            </a:r>
            <a:r>
              <a:rPr lang="zh-CN" altLang="zh-CN" dirty="0"/>
              <a:t>）</a:t>
            </a:r>
            <a:r>
              <a:rPr lang="en-US" altLang="zh-CN" dirty="0"/>
              <a:t>[5]</a:t>
            </a:r>
            <a:r>
              <a:rPr lang="zh-CN" altLang="zh-CN" dirty="0"/>
              <a:t>或标准化</a:t>
            </a:r>
            <a:r>
              <a:rPr lang="en-US" altLang="zh-CN" dirty="0"/>
              <a:t>5</a:t>
            </a:r>
            <a:r>
              <a:rPr lang="zh-CN" altLang="zh-CN" dirty="0"/>
              <a:t>问题问卷（</a:t>
            </a:r>
            <a:r>
              <a:rPr lang="en-US" altLang="zh-CN" dirty="0"/>
              <a:t>Standardized Five Questions</a:t>
            </a:r>
            <a:r>
              <a:rPr lang="zh-CN" altLang="zh-CN" dirty="0"/>
              <a:t>，</a:t>
            </a:r>
            <a:r>
              <a:rPr lang="en-US" altLang="zh-CN" dirty="0"/>
              <a:t>S5Q</a:t>
            </a:r>
            <a:r>
              <a:rPr lang="zh-CN" altLang="zh-CN" dirty="0"/>
              <a:t>）</a:t>
            </a:r>
            <a:r>
              <a:rPr lang="en-US" altLang="zh-CN" dirty="0"/>
              <a:t>[6]</a:t>
            </a:r>
            <a:r>
              <a:rPr lang="zh-CN" altLang="zh-CN" dirty="0"/>
              <a:t>测评，了解患者的意识状态和配合程度，并按康复介入及暂时中止时机的标准判断是否允许运动康复的介入。</a:t>
            </a:r>
          </a:p>
          <a:p>
            <a:endParaRPr lang="zh-CN" altLang="en-US" dirty="0"/>
          </a:p>
        </p:txBody>
      </p:sp>
      <p:sp>
        <p:nvSpPr>
          <p:cNvPr id="4" name="文本框 3">
            <a:extLst>
              <a:ext uri="{FF2B5EF4-FFF2-40B4-BE49-F238E27FC236}">
                <a16:creationId xmlns:a16="http://schemas.microsoft.com/office/drawing/2014/main" xmlns="" id="{C4D55546-0A81-4CC4-858A-0E940360BDB6}"/>
              </a:ext>
            </a:extLst>
          </p:cNvPr>
          <p:cNvSpPr txBox="1"/>
          <p:nvPr/>
        </p:nvSpPr>
        <p:spPr>
          <a:xfrm>
            <a:off x="4429760" y="1483360"/>
            <a:ext cx="3210560" cy="646331"/>
          </a:xfrm>
          <a:prstGeom prst="rect">
            <a:avLst/>
          </a:prstGeom>
          <a:noFill/>
        </p:spPr>
        <p:txBody>
          <a:bodyPr wrap="square" rtlCol="0">
            <a:spAutoFit/>
          </a:bodyPr>
          <a:lstStyle/>
          <a:p>
            <a:r>
              <a:rPr lang="zh-CN" altLang="en-US" sz="3600" b="1" dirty="0"/>
              <a:t>一、</a:t>
            </a:r>
            <a:r>
              <a:rPr lang="zh-CN" altLang="zh-CN" sz="3600" b="1" dirty="0"/>
              <a:t>运动管理</a:t>
            </a:r>
            <a:endParaRPr lang="zh-CN" altLang="zh-CN" sz="3600" dirty="0"/>
          </a:p>
        </p:txBody>
      </p:sp>
    </p:spTree>
    <p:extLst>
      <p:ext uri="{BB962C8B-B14F-4D97-AF65-F5344CB8AC3E}">
        <p14:creationId xmlns:p14="http://schemas.microsoft.com/office/powerpoint/2010/main" xmlns="" val="30416963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xmlns="" id="{23C4EA7F-FEB1-40D9-B9CA-B246D42AFC0C}"/>
              </a:ext>
            </a:extLst>
          </p:cNvPr>
          <p:cNvSpPr>
            <a:spLocks noGrp="1"/>
          </p:cNvSpPr>
          <p:nvPr>
            <p:ph idx="1"/>
          </p:nvPr>
        </p:nvSpPr>
        <p:spPr>
          <a:xfrm>
            <a:off x="1295401" y="579120"/>
            <a:ext cx="9601196" cy="5628640"/>
          </a:xfrm>
        </p:spPr>
        <p:txBody>
          <a:bodyPr>
            <a:noAutofit/>
          </a:bodyPr>
          <a:lstStyle/>
          <a:p>
            <a:r>
              <a:rPr lang="en-US" altLang="zh-CN" dirty="0"/>
              <a:t>1.1  </a:t>
            </a:r>
            <a:r>
              <a:rPr lang="zh-CN" altLang="zh-CN" dirty="0"/>
              <a:t>运动功能评定</a:t>
            </a:r>
          </a:p>
          <a:p>
            <a:r>
              <a:rPr lang="zh-CN" altLang="zh-CN" dirty="0"/>
              <a:t>神经重症患者运动功能评估是判断患者适合开展哪种运动功能干预的前提。常见功能问题的评定包括肌张力、肌力、关节活动度和活动能力、运动模式、协调性和平衡等。其中肌张力和关节活动度无论患者清醒与否均可评定，其他评估则须在意识清醒条件下实施。评定量表推荐采用常用的标准量表。量表的测定要考虑重症病人的意识、使用药物、诊疗措施等多种因素的影响。</a:t>
            </a:r>
          </a:p>
          <a:p>
            <a:r>
              <a:rPr lang="en-US" altLang="zh-CN" dirty="0"/>
              <a:t>1.1.1  </a:t>
            </a:r>
            <a:r>
              <a:rPr lang="zh-CN" altLang="zh-CN" dirty="0"/>
              <a:t>肌张力评定：推荐采用改良</a:t>
            </a:r>
            <a:r>
              <a:rPr lang="en-US" altLang="zh-CN" dirty="0"/>
              <a:t>Ashworth</a:t>
            </a:r>
            <a:r>
              <a:rPr lang="zh-CN" altLang="zh-CN" dirty="0"/>
              <a:t>量表</a:t>
            </a:r>
            <a:r>
              <a:rPr lang="en-US" altLang="zh-CN" dirty="0"/>
              <a:t>(modified Ashworth scale, MAS)</a:t>
            </a:r>
            <a:r>
              <a:rPr lang="zh-CN" altLang="zh-CN" dirty="0"/>
              <a:t>。</a:t>
            </a:r>
          </a:p>
          <a:p>
            <a:r>
              <a:rPr lang="en-US" altLang="zh-CN" dirty="0"/>
              <a:t>1.1.2  </a:t>
            </a:r>
            <a:r>
              <a:rPr lang="zh-CN" altLang="zh-CN" dirty="0"/>
              <a:t>肌力评定：推荐徒手肌力测试（</a:t>
            </a:r>
            <a:r>
              <a:rPr lang="en-US" altLang="zh-CN" dirty="0"/>
              <a:t>medical research council</a:t>
            </a:r>
            <a:r>
              <a:rPr lang="zh-CN" altLang="zh-CN" dirty="0"/>
              <a:t>，</a:t>
            </a:r>
            <a:r>
              <a:rPr lang="en-US" altLang="zh-CN" dirty="0"/>
              <a:t>MRC</a:t>
            </a:r>
            <a:r>
              <a:rPr lang="zh-CN" altLang="zh-CN" dirty="0"/>
              <a:t>）</a:t>
            </a:r>
            <a:r>
              <a:rPr lang="en-US" altLang="zh-CN" dirty="0"/>
              <a:t>[7]</a:t>
            </a:r>
            <a:r>
              <a:rPr lang="zh-CN" altLang="zh-CN" dirty="0"/>
              <a:t>。</a:t>
            </a:r>
          </a:p>
          <a:p>
            <a:r>
              <a:rPr lang="en-US" altLang="zh-CN" dirty="0"/>
              <a:t>1.1.3  </a:t>
            </a:r>
            <a:r>
              <a:rPr lang="zh-CN" altLang="zh-CN" dirty="0"/>
              <a:t>关节活动度评定：推荐采用关节活动测量仪进行主动和</a:t>
            </a:r>
            <a:r>
              <a:rPr lang="en-US" altLang="zh-CN" dirty="0"/>
              <a:t>/</a:t>
            </a:r>
            <a:r>
              <a:rPr lang="zh-CN" altLang="zh-CN" dirty="0"/>
              <a:t>或被动关节活动度评定。</a:t>
            </a:r>
          </a:p>
        </p:txBody>
      </p:sp>
    </p:spTree>
    <p:extLst>
      <p:ext uri="{BB962C8B-B14F-4D97-AF65-F5344CB8AC3E}">
        <p14:creationId xmlns:p14="http://schemas.microsoft.com/office/powerpoint/2010/main" xmlns="" val="24519560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xmlns="" id="{FD2E70B2-19A2-4809-838D-63A3BA68E8B6}"/>
              </a:ext>
            </a:extLst>
          </p:cNvPr>
          <p:cNvSpPr>
            <a:spLocks noGrp="1"/>
          </p:cNvSpPr>
          <p:nvPr>
            <p:ph idx="1"/>
          </p:nvPr>
        </p:nvSpPr>
        <p:spPr>
          <a:xfrm>
            <a:off x="1295401" y="670560"/>
            <a:ext cx="9601196" cy="5205308"/>
          </a:xfrm>
        </p:spPr>
        <p:txBody>
          <a:bodyPr>
            <a:normAutofit/>
          </a:bodyPr>
          <a:lstStyle/>
          <a:p>
            <a:r>
              <a:rPr lang="en-US" altLang="zh-CN" sz="2800" dirty="0"/>
              <a:t>1.1.4  </a:t>
            </a:r>
            <a:r>
              <a:rPr lang="zh-CN" altLang="zh-CN" sz="2800" dirty="0"/>
              <a:t>活动能力评定：包括转移、行走和体力活动消耗水平。转移和行走能力评定推荐采用</a:t>
            </a:r>
            <a:r>
              <a:rPr lang="en-US" altLang="zh-CN" sz="2800" dirty="0"/>
              <a:t>DE Morton</a:t>
            </a:r>
            <a:r>
              <a:rPr lang="zh-CN" altLang="zh-CN" sz="2800" dirty="0"/>
              <a:t>活动指数</a:t>
            </a:r>
            <a:r>
              <a:rPr lang="en-US" altLang="zh-CN" sz="2800" dirty="0"/>
              <a:t>(DE Morton mobility index, DEMMI)</a:t>
            </a:r>
            <a:r>
              <a:rPr lang="zh-CN" altLang="zh-CN" sz="2800" dirty="0"/>
              <a:t>评定</a:t>
            </a:r>
            <a:r>
              <a:rPr lang="en-US" altLang="zh-CN" sz="2800" dirty="0"/>
              <a:t>[8]</a:t>
            </a:r>
            <a:r>
              <a:rPr lang="zh-CN" altLang="zh-CN" sz="2800" dirty="0"/>
              <a:t>。</a:t>
            </a:r>
          </a:p>
          <a:p>
            <a:r>
              <a:rPr lang="en-US" altLang="zh-CN" sz="2800" dirty="0"/>
              <a:t>1.1.5  </a:t>
            </a:r>
            <a:r>
              <a:rPr lang="zh-CN" altLang="zh-CN" sz="2800" dirty="0"/>
              <a:t>体力活动消耗水平：推荐采用自觉疲劳程度量表</a:t>
            </a:r>
            <a:r>
              <a:rPr lang="en-US" altLang="zh-CN" sz="2800" dirty="0"/>
              <a:t>(rating perceived of exertion, RPE)</a:t>
            </a:r>
            <a:r>
              <a:rPr lang="zh-CN" altLang="zh-CN" sz="2800" dirty="0"/>
              <a:t>。</a:t>
            </a:r>
            <a:endParaRPr lang="en-US" altLang="zh-CN" sz="2800" dirty="0"/>
          </a:p>
          <a:p>
            <a:r>
              <a:rPr lang="en-US" altLang="zh-CN" sz="2800" dirty="0"/>
              <a:t>1.1.6  </a:t>
            </a:r>
            <a:r>
              <a:rPr lang="zh-CN" altLang="zh-CN" sz="2800" dirty="0"/>
              <a:t>运动功能恢复评定：对于脑损伤患者推荐采用</a:t>
            </a:r>
            <a:r>
              <a:rPr lang="en-US" altLang="zh-CN" sz="2800" dirty="0" err="1"/>
              <a:t>Brunnstrom</a:t>
            </a:r>
            <a:r>
              <a:rPr lang="zh-CN" altLang="zh-CN" sz="2800" dirty="0"/>
              <a:t>运动功能恢复六阶段分级定；对于脊髓损伤患者，采用美国脊髓损伤学会（</a:t>
            </a:r>
            <a:r>
              <a:rPr lang="en-US" altLang="zh-CN" sz="2800" dirty="0"/>
              <a:t>American spinal cord injury association, ASCIA</a:t>
            </a:r>
            <a:r>
              <a:rPr lang="zh-CN" altLang="zh-CN" sz="2800" dirty="0"/>
              <a:t>）制定的标准评定。对于存在意识障碍、严重认知障碍、严重情感障碍或生命体征不稳定等情况的患者不适用。</a:t>
            </a:r>
          </a:p>
          <a:p>
            <a:endParaRPr lang="zh-CN" altLang="en-US" dirty="0"/>
          </a:p>
        </p:txBody>
      </p:sp>
    </p:spTree>
    <p:extLst>
      <p:ext uri="{BB962C8B-B14F-4D97-AF65-F5344CB8AC3E}">
        <p14:creationId xmlns:p14="http://schemas.microsoft.com/office/powerpoint/2010/main" xmlns="" val="39372454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xmlns="" id="{5C335DB8-88C1-46E8-BDFA-E3405A587E95}"/>
              </a:ext>
            </a:extLst>
          </p:cNvPr>
          <p:cNvSpPr>
            <a:spLocks noGrp="1"/>
          </p:cNvSpPr>
          <p:nvPr>
            <p:ph idx="1"/>
          </p:nvPr>
        </p:nvSpPr>
        <p:spPr>
          <a:xfrm>
            <a:off x="1295401" y="721360"/>
            <a:ext cx="9601196" cy="5476240"/>
          </a:xfrm>
        </p:spPr>
        <p:txBody>
          <a:bodyPr>
            <a:normAutofit lnSpcReduction="10000"/>
          </a:bodyPr>
          <a:lstStyle/>
          <a:p>
            <a:r>
              <a:rPr lang="zh-CN" altLang="zh-CN" dirty="0"/>
              <a:t>动功能改善技术</a:t>
            </a:r>
          </a:p>
          <a:p>
            <a:r>
              <a:rPr lang="en-US" altLang="zh-CN" dirty="0"/>
              <a:t>1.2  </a:t>
            </a:r>
            <a:r>
              <a:rPr lang="zh-CN" altLang="zh-CN" dirty="0"/>
              <a:t>在神经运重症患者运动功能康复训练治疗前及全程中，要观察分析运动功能改善技术可能给患者带来的潜在危险和益处，选用适宜的康复治疗技术，严格控制康复训练的强度。</a:t>
            </a:r>
          </a:p>
          <a:p>
            <a:r>
              <a:rPr lang="en-US" altLang="zh-CN" dirty="0"/>
              <a:t>1.2.1  </a:t>
            </a:r>
            <a:r>
              <a:rPr lang="zh-CN" altLang="zh-CN" dirty="0"/>
              <a:t>对于神经重症无反应或不能主动配合的患者（</a:t>
            </a:r>
            <a:r>
              <a:rPr lang="en-US" altLang="zh-CN" dirty="0"/>
              <a:t>RASS&lt;-2</a:t>
            </a:r>
            <a:r>
              <a:rPr lang="zh-CN" altLang="zh-CN" dirty="0"/>
              <a:t>；</a:t>
            </a:r>
            <a:r>
              <a:rPr lang="en-US" altLang="zh-CN" dirty="0"/>
              <a:t>S5Q&lt;3</a:t>
            </a:r>
            <a:r>
              <a:rPr lang="zh-CN" altLang="zh-CN" dirty="0"/>
              <a:t>）早期运动参考方案： 包括良肢位摆放，床上被动体位转换，全时段；关节肌肉被动牵伸；被动四肢及躯干关节活动度维持；床上被动坐位，不同角度体位适应性训练；电动斜床站立；神经肌肉电刺激。</a:t>
            </a:r>
          </a:p>
          <a:p>
            <a:r>
              <a:rPr lang="en-US" altLang="zh-CN" dirty="0"/>
              <a:t>1.2.2  </a:t>
            </a:r>
            <a:r>
              <a:rPr lang="zh-CN" altLang="zh-CN" dirty="0"/>
              <a:t>对于反应良好或可以主动配合的患者运动治疗： 包括床上转移、床上被动或主动坐位适应性训练；床边坐位、床椅转移等；每次自觉疲劳程度</a:t>
            </a:r>
            <a:r>
              <a:rPr lang="en-US" altLang="zh-CN" dirty="0"/>
              <a:t>BORG11-13</a:t>
            </a:r>
            <a:r>
              <a:rPr lang="zh-CN" altLang="zh-CN" dirty="0"/>
              <a:t>可安排：</a:t>
            </a:r>
            <a:r>
              <a:rPr lang="en-US" altLang="zh-CN" dirty="0"/>
              <a:t>ADL</a:t>
            </a:r>
            <a:r>
              <a:rPr lang="zh-CN" altLang="zh-CN" dirty="0"/>
              <a:t>相关练习，运动控制及平衡能力训练，生活活动能力前期训练等。</a:t>
            </a:r>
          </a:p>
          <a:p>
            <a:r>
              <a:rPr lang="en-US" altLang="zh-CN" dirty="0"/>
              <a:t>1.3  </a:t>
            </a:r>
            <a:r>
              <a:rPr lang="zh-CN" altLang="zh-CN" dirty="0"/>
              <a:t>肌肉骨关节康复管理。</a:t>
            </a:r>
          </a:p>
          <a:p>
            <a:endParaRPr lang="zh-CN" altLang="en-US" dirty="0"/>
          </a:p>
        </p:txBody>
      </p:sp>
    </p:spTree>
    <p:extLst>
      <p:ext uri="{BB962C8B-B14F-4D97-AF65-F5344CB8AC3E}">
        <p14:creationId xmlns:p14="http://schemas.microsoft.com/office/powerpoint/2010/main" xmlns="" val="19050529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21B6BDB-18C3-4B11-B2F5-995589C4B29F}"/>
              </a:ext>
            </a:extLst>
          </p:cNvPr>
          <p:cNvSpPr>
            <a:spLocks noGrp="1"/>
          </p:cNvSpPr>
          <p:nvPr>
            <p:ph type="title"/>
          </p:nvPr>
        </p:nvSpPr>
        <p:spPr/>
        <p:txBody>
          <a:bodyPr/>
          <a:lstStyle/>
          <a:p>
            <a:r>
              <a:rPr lang="zh-CN" altLang="en-US" b="1" dirty="0"/>
              <a:t>二、</a:t>
            </a:r>
            <a:r>
              <a:rPr lang="zh-CN" altLang="zh-CN" b="1" dirty="0"/>
              <a:t>循环管理</a:t>
            </a:r>
            <a:endParaRPr lang="zh-CN" altLang="en-US" dirty="0"/>
          </a:p>
        </p:txBody>
      </p:sp>
      <p:sp>
        <p:nvSpPr>
          <p:cNvPr id="3" name="内容占位符 2">
            <a:extLst>
              <a:ext uri="{FF2B5EF4-FFF2-40B4-BE49-F238E27FC236}">
                <a16:creationId xmlns:a16="http://schemas.microsoft.com/office/drawing/2014/main" xmlns="" id="{46898DCB-6101-4DAD-95D3-104A284BAC13}"/>
              </a:ext>
            </a:extLst>
          </p:cNvPr>
          <p:cNvSpPr>
            <a:spLocks noGrp="1"/>
          </p:cNvSpPr>
          <p:nvPr>
            <p:ph idx="1"/>
          </p:nvPr>
        </p:nvSpPr>
        <p:spPr/>
        <p:txBody>
          <a:bodyPr>
            <a:normAutofit lnSpcReduction="10000"/>
          </a:bodyPr>
          <a:lstStyle/>
          <a:p>
            <a:r>
              <a:rPr lang="zh-CN" altLang="zh-CN" dirty="0"/>
              <a:t>康复过程中的循环管理是在对神经重症患者意识、配合度及肢体运动功能等综合评估基础上，制定并实施相应的物理治疗，改善心脏和全身功能低下的状态</a:t>
            </a:r>
            <a:r>
              <a:rPr lang="en-US" altLang="zh-CN" dirty="0"/>
              <a:t>[9]</a:t>
            </a:r>
            <a:r>
              <a:rPr lang="zh-CN" altLang="zh-CN" dirty="0"/>
              <a:t>，预防治疗过程中心血管事件的发生。</a:t>
            </a:r>
          </a:p>
          <a:p>
            <a:pPr marL="0" indent="0">
              <a:buNone/>
            </a:pPr>
            <a:r>
              <a:rPr lang="en-US" altLang="zh-CN" dirty="0"/>
              <a:t> </a:t>
            </a:r>
            <a:r>
              <a:rPr lang="zh-CN" altLang="zh-CN" dirty="0"/>
              <a:t>心脏康复禁忌证</a:t>
            </a:r>
            <a:r>
              <a:rPr lang="en-US" altLang="zh-CN" dirty="0"/>
              <a:t>[10]</a:t>
            </a:r>
            <a:endParaRPr lang="zh-CN" altLang="zh-CN" dirty="0"/>
          </a:p>
          <a:p>
            <a:r>
              <a:rPr lang="zh-CN" altLang="zh-CN" dirty="0"/>
              <a:t>在参照概述中提及的康复介入及暂时中止时机基础上，心脏康复治疗还应关注禁忌证：</a:t>
            </a:r>
            <a:r>
              <a:rPr lang="en-US" altLang="zh-CN" dirty="0"/>
              <a:t>2h</a:t>
            </a:r>
            <a:r>
              <a:rPr lang="zh-CN" altLang="zh-CN" dirty="0"/>
              <a:t>内体重变化±</a:t>
            </a:r>
            <a:r>
              <a:rPr lang="en-US" altLang="zh-CN" dirty="0"/>
              <a:t>1.8kg</a:t>
            </a:r>
            <a:r>
              <a:rPr lang="zh-CN" altLang="zh-CN" dirty="0"/>
              <a:t>以上；不稳定性心绞痛发作时；导致血流动力学不稳定的恶性心律失常；确诊或疑似动脉夹层手术前；重度主动脉瓣狭窄手术前；心衰急性期。</a:t>
            </a:r>
          </a:p>
          <a:p>
            <a:endParaRPr lang="zh-CN" altLang="en-US" dirty="0"/>
          </a:p>
        </p:txBody>
      </p:sp>
    </p:spTree>
    <p:extLst>
      <p:ext uri="{BB962C8B-B14F-4D97-AF65-F5344CB8AC3E}">
        <p14:creationId xmlns:p14="http://schemas.microsoft.com/office/powerpoint/2010/main" xmlns="" val="27136694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xmlns="" id="{9B4771D6-3EC1-46EA-8B5E-125B394F7BDC}"/>
              </a:ext>
            </a:extLst>
          </p:cNvPr>
          <p:cNvSpPr>
            <a:spLocks noGrp="1"/>
          </p:cNvSpPr>
          <p:nvPr>
            <p:ph idx="1"/>
          </p:nvPr>
        </p:nvSpPr>
        <p:spPr>
          <a:xfrm>
            <a:off x="1295401" y="619760"/>
            <a:ext cx="9601196" cy="5628640"/>
          </a:xfrm>
        </p:spPr>
        <p:txBody>
          <a:bodyPr>
            <a:normAutofit fontScale="77500" lnSpcReduction="20000"/>
          </a:bodyPr>
          <a:lstStyle/>
          <a:p>
            <a:r>
              <a:rPr lang="en-US" altLang="zh-CN" sz="2600" dirty="0"/>
              <a:t> </a:t>
            </a:r>
            <a:r>
              <a:rPr lang="zh-CN" altLang="zh-CN" sz="2600" dirty="0"/>
              <a:t>心脏运动康复程序</a:t>
            </a:r>
            <a:r>
              <a:rPr lang="en-US" altLang="zh-CN" sz="2600" dirty="0"/>
              <a:t>[11]</a:t>
            </a:r>
            <a:endParaRPr lang="zh-CN" altLang="zh-CN" sz="2600" dirty="0"/>
          </a:p>
          <a:p>
            <a:r>
              <a:rPr lang="zh-CN" altLang="zh-CN" sz="2600" dirty="0"/>
              <a:t>通过基本安全性评估，根据患者</a:t>
            </a:r>
            <a:r>
              <a:rPr lang="en-US" altLang="zh-CN" sz="2600" dirty="0"/>
              <a:t>S5Q</a:t>
            </a:r>
            <a:r>
              <a:rPr lang="zh-CN" altLang="zh-CN" sz="2600" dirty="0"/>
              <a:t>评估分级，确定不同层级心脏康复介入。内容涉及体力耐力、行为能力及心脏负荷训练。</a:t>
            </a:r>
          </a:p>
          <a:p>
            <a:r>
              <a:rPr lang="en-US" altLang="zh-CN" sz="2600" dirty="0"/>
              <a:t>0</a:t>
            </a:r>
            <a:r>
              <a:rPr lang="zh-CN" altLang="zh-CN" sz="2600" dirty="0"/>
              <a:t>级：不能配合</a:t>
            </a:r>
            <a:r>
              <a:rPr lang="en-US" altLang="zh-CN" sz="2600" dirty="0"/>
              <a:t>S5Q=0</a:t>
            </a:r>
            <a:r>
              <a:rPr lang="zh-CN" altLang="zh-CN" sz="2600" dirty="0"/>
              <a:t>。</a:t>
            </a:r>
            <a:r>
              <a:rPr lang="en-US" altLang="zh-CN" sz="2600" dirty="0"/>
              <a:t>2h</a:t>
            </a:r>
            <a:r>
              <a:rPr lang="zh-CN" altLang="zh-CN" sz="2600" dirty="0"/>
              <a:t>翻身</a:t>
            </a:r>
            <a:r>
              <a:rPr lang="en-US" altLang="zh-CN" sz="2600" dirty="0"/>
              <a:t>1</a:t>
            </a:r>
            <a:r>
              <a:rPr lang="zh-CN" altLang="zh-CN" sz="2600" dirty="0"/>
              <a:t>次；良姿位置放；被动关节活动</a:t>
            </a:r>
            <a:r>
              <a:rPr lang="en-US" altLang="zh-CN" sz="2600" dirty="0"/>
              <a:t>2</a:t>
            </a:r>
            <a:r>
              <a:rPr lang="zh-CN" altLang="zh-CN" sz="2600" dirty="0"/>
              <a:t>—</a:t>
            </a:r>
            <a:r>
              <a:rPr lang="en-US" altLang="zh-CN" sz="2600" dirty="0"/>
              <a:t>3</a:t>
            </a:r>
            <a:r>
              <a:rPr lang="zh-CN" altLang="zh-CN" sz="2600" dirty="0"/>
              <a:t>次</a:t>
            </a:r>
            <a:r>
              <a:rPr lang="en-US" altLang="zh-CN" sz="2600" dirty="0"/>
              <a:t>/</a:t>
            </a:r>
            <a:r>
              <a:rPr lang="zh-CN" altLang="zh-CN" sz="2600" dirty="0"/>
              <a:t>天；神经肌肉电刺激。</a:t>
            </a:r>
          </a:p>
          <a:p>
            <a:r>
              <a:rPr lang="en-US" altLang="zh-CN" sz="2600" dirty="0"/>
              <a:t>1</a:t>
            </a:r>
            <a:r>
              <a:rPr lang="zh-CN" altLang="zh-CN" sz="2600" dirty="0"/>
              <a:t>级：少量配合</a:t>
            </a:r>
            <a:r>
              <a:rPr lang="en-US" altLang="zh-CN" sz="2600" dirty="0"/>
              <a:t>S5Q</a:t>
            </a:r>
            <a:r>
              <a:rPr lang="zh-CN" altLang="zh-CN" sz="2600" dirty="0"/>
              <a:t>＜</a:t>
            </a:r>
            <a:r>
              <a:rPr lang="en-US" altLang="zh-CN" sz="2600" dirty="0"/>
              <a:t>3</a:t>
            </a:r>
            <a:r>
              <a:rPr lang="zh-CN" altLang="zh-CN" sz="2600" dirty="0"/>
              <a:t>。</a:t>
            </a:r>
            <a:r>
              <a:rPr lang="en-US" altLang="zh-CN" sz="2600" dirty="0"/>
              <a:t>2h</a:t>
            </a:r>
            <a:r>
              <a:rPr lang="zh-CN" altLang="zh-CN" sz="2600" dirty="0"/>
              <a:t>翻身</a:t>
            </a:r>
            <a:r>
              <a:rPr lang="en-US" altLang="zh-CN" sz="2600" dirty="0"/>
              <a:t>1</a:t>
            </a:r>
            <a:r>
              <a:rPr lang="zh-CN" altLang="zh-CN" sz="2600" dirty="0"/>
              <a:t>次；良姿位置放；支具运用；</a:t>
            </a:r>
            <a:r>
              <a:rPr lang="en-US" altLang="zh-CN" sz="2600" dirty="0"/>
              <a:t>Fowler</a:t>
            </a:r>
            <a:r>
              <a:rPr lang="zh-CN" altLang="zh-CN" sz="2600" dirty="0"/>
              <a:t>体位（即抬高床头</a:t>
            </a:r>
            <a:r>
              <a:rPr lang="en-US" altLang="zh-CN" sz="2600" dirty="0"/>
              <a:t>30</a:t>
            </a:r>
            <a:r>
              <a:rPr lang="zh-CN" altLang="zh-CN" sz="2600" dirty="0"/>
              <a:t>—</a:t>
            </a:r>
            <a:r>
              <a:rPr lang="en-US" altLang="zh-CN" sz="2600" dirty="0"/>
              <a:t>50cm)</a:t>
            </a:r>
            <a:r>
              <a:rPr lang="zh-CN" altLang="zh-CN" sz="2600" dirty="0"/>
              <a:t>；被动关节活动</a:t>
            </a:r>
            <a:r>
              <a:rPr lang="en-US" altLang="zh-CN" sz="2600" dirty="0"/>
              <a:t>3</a:t>
            </a:r>
            <a:r>
              <a:rPr lang="zh-CN" altLang="zh-CN" sz="2600" dirty="0"/>
              <a:t>次</a:t>
            </a:r>
            <a:r>
              <a:rPr lang="en-US" altLang="zh-CN" sz="2600" dirty="0"/>
              <a:t>/</a:t>
            </a:r>
            <a:r>
              <a:rPr lang="zh-CN" altLang="zh-CN" sz="2600" dirty="0"/>
              <a:t>天；床边被动单车训练；神经肌肉电刺激，气压治疗（排除深部静脉栓塞）。</a:t>
            </a:r>
          </a:p>
          <a:p>
            <a:r>
              <a:rPr lang="en-US" altLang="zh-CN" sz="2600" dirty="0"/>
              <a:t>2</a:t>
            </a:r>
            <a:r>
              <a:rPr lang="zh-CN" altLang="zh-CN" sz="2600" dirty="0"/>
              <a:t>—</a:t>
            </a:r>
            <a:r>
              <a:rPr lang="en-US" altLang="zh-CN" sz="2600" dirty="0"/>
              <a:t>3</a:t>
            </a:r>
            <a:r>
              <a:rPr lang="zh-CN" altLang="zh-CN" sz="2600" dirty="0"/>
              <a:t>级：中度配合</a:t>
            </a:r>
            <a:r>
              <a:rPr lang="en-US" altLang="zh-CN" sz="2600" dirty="0"/>
              <a:t>S5Q=3</a:t>
            </a:r>
            <a:r>
              <a:rPr lang="zh-CN" altLang="zh-CN" sz="2600" dirty="0"/>
              <a:t>。每隔</a:t>
            </a:r>
            <a:r>
              <a:rPr lang="en-US" altLang="zh-CN" sz="2600" dirty="0"/>
              <a:t>2h</a:t>
            </a:r>
            <a:r>
              <a:rPr lang="zh-CN" altLang="zh-CN" sz="2600" dirty="0"/>
              <a:t>翻身</a:t>
            </a:r>
            <a:r>
              <a:rPr lang="en-US" altLang="zh-CN" sz="2600" dirty="0"/>
              <a:t>1</a:t>
            </a:r>
            <a:r>
              <a:rPr lang="zh-CN" altLang="zh-CN" sz="2600" dirty="0"/>
              <a:t>次；良姿位置放；支具运用；床上直立坐位</a:t>
            </a:r>
            <a:r>
              <a:rPr lang="en-US" altLang="zh-CN" sz="2600" dirty="0"/>
              <a:t>20min/</a:t>
            </a:r>
            <a:r>
              <a:rPr lang="zh-CN" altLang="zh-CN" sz="2600" dirty="0"/>
              <a:t>次，</a:t>
            </a:r>
            <a:r>
              <a:rPr lang="en-US" altLang="zh-CN" sz="2600" dirty="0"/>
              <a:t>3</a:t>
            </a:r>
            <a:r>
              <a:rPr lang="zh-CN" altLang="zh-CN" sz="2600" dirty="0"/>
              <a:t>次</a:t>
            </a:r>
            <a:r>
              <a:rPr lang="en-US" altLang="zh-CN" sz="2600" dirty="0"/>
              <a:t>/</a:t>
            </a:r>
            <a:r>
              <a:rPr lang="zh-CN" altLang="zh-CN" sz="2600" dirty="0"/>
              <a:t>天；被动床椅转移；被动</a:t>
            </a:r>
            <a:r>
              <a:rPr lang="en-US" altLang="zh-CN" sz="2600" dirty="0"/>
              <a:t>/</a:t>
            </a:r>
            <a:r>
              <a:rPr lang="zh-CN" altLang="zh-CN" sz="2600" dirty="0"/>
              <a:t>主动关节活动及肢体训练</a:t>
            </a:r>
            <a:r>
              <a:rPr lang="en-US" altLang="zh-CN" sz="2600" dirty="0"/>
              <a:t>3</a:t>
            </a:r>
            <a:r>
              <a:rPr lang="zh-CN" altLang="zh-CN" sz="2600" dirty="0"/>
              <a:t>次</a:t>
            </a:r>
            <a:r>
              <a:rPr lang="en-US" altLang="zh-CN" sz="2600" dirty="0"/>
              <a:t>/</a:t>
            </a:r>
            <a:r>
              <a:rPr lang="zh-CN" altLang="zh-CN" sz="2600" dirty="0"/>
              <a:t>天；被动</a:t>
            </a:r>
            <a:r>
              <a:rPr lang="en-US" altLang="zh-CN" sz="2600" dirty="0"/>
              <a:t>/</a:t>
            </a:r>
            <a:r>
              <a:rPr lang="zh-CN" altLang="zh-CN" sz="2600" dirty="0"/>
              <a:t>主动床边下肢单车训练；神经肌肉电刺激。</a:t>
            </a:r>
          </a:p>
          <a:p>
            <a:r>
              <a:rPr lang="en-US" altLang="zh-CN" sz="2600" dirty="0"/>
              <a:t>4</a:t>
            </a:r>
            <a:r>
              <a:rPr lang="zh-CN" altLang="zh-CN" sz="2600" dirty="0"/>
              <a:t>—</a:t>
            </a:r>
            <a:r>
              <a:rPr lang="en-US" altLang="zh-CN" sz="2600" dirty="0"/>
              <a:t>5</a:t>
            </a:r>
            <a:r>
              <a:rPr lang="zh-CN" altLang="zh-CN" sz="2600" dirty="0"/>
              <a:t>级：完全配合</a:t>
            </a:r>
            <a:r>
              <a:rPr lang="en-US" altLang="zh-CN" sz="2600" dirty="0"/>
              <a:t>S5Q=5</a:t>
            </a:r>
            <a:r>
              <a:rPr lang="zh-CN" altLang="zh-CN" sz="2600" dirty="0"/>
              <a:t>。</a:t>
            </a:r>
            <a:r>
              <a:rPr lang="en-US" altLang="zh-CN" sz="2600" dirty="0"/>
              <a:t>MRC</a:t>
            </a:r>
            <a:r>
              <a:rPr lang="zh-CN" altLang="zh-CN" sz="2600" dirty="0"/>
              <a:t>评分</a:t>
            </a:r>
            <a:r>
              <a:rPr lang="en-US" altLang="zh-CN" sz="2600" dirty="0"/>
              <a:t>=48+</a:t>
            </a:r>
            <a:r>
              <a:rPr lang="zh-CN" altLang="zh-CN" sz="2600" dirty="0"/>
              <a:t>；</a:t>
            </a:r>
            <a:r>
              <a:rPr lang="en-US" altLang="zh-CN" sz="2600" dirty="0"/>
              <a:t>BBS</a:t>
            </a:r>
            <a:r>
              <a:rPr lang="zh-CN" altLang="zh-CN" sz="2600" dirty="0"/>
              <a:t>坐位</a:t>
            </a:r>
            <a:r>
              <a:rPr lang="en-US" altLang="zh-CN" sz="2600" dirty="0"/>
              <a:t>=2</a:t>
            </a:r>
            <a:r>
              <a:rPr lang="zh-CN" altLang="zh-CN" sz="2600" dirty="0"/>
              <a:t>—</a:t>
            </a:r>
            <a:r>
              <a:rPr lang="en-US" altLang="zh-CN" sz="2600" dirty="0"/>
              <a:t>3</a:t>
            </a:r>
            <a:r>
              <a:rPr lang="zh-CN" altLang="zh-CN" sz="2600" dirty="0"/>
              <a:t>；</a:t>
            </a:r>
            <a:r>
              <a:rPr lang="en-US" altLang="zh-CN" sz="2600" dirty="0"/>
              <a:t>BBS</a:t>
            </a:r>
            <a:r>
              <a:rPr lang="zh-CN" altLang="zh-CN" sz="2600" dirty="0"/>
              <a:t>坐到站</a:t>
            </a:r>
            <a:r>
              <a:rPr lang="en-US" altLang="zh-CN" sz="2600" dirty="0"/>
              <a:t>=0+</a:t>
            </a:r>
            <a:r>
              <a:rPr lang="zh-CN" altLang="zh-CN" sz="2600" dirty="0"/>
              <a:t>—</a:t>
            </a:r>
            <a:r>
              <a:rPr lang="en-US" altLang="zh-CN" sz="2600" dirty="0"/>
              <a:t>2+</a:t>
            </a:r>
            <a:r>
              <a:rPr lang="zh-CN" altLang="zh-CN" sz="2600" dirty="0"/>
              <a:t>；</a:t>
            </a:r>
            <a:r>
              <a:rPr lang="en-US" altLang="zh-CN" sz="2600" dirty="0"/>
              <a:t>BBS</a:t>
            </a:r>
            <a:r>
              <a:rPr lang="zh-CN" altLang="zh-CN" sz="2600" dirty="0"/>
              <a:t>站立</a:t>
            </a:r>
            <a:r>
              <a:rPr lang="en-US" altLang="zh-CN" sz="2600" dirty="0"/>
              <a:t>=0+</a:t>
            </a:r>
            <a:r>
              <a:rPr lang="zh-CN" altLang="zh-CN" sz="2600" dirty="0"/>
              <a:t>—</a:t>
            </a:r>
            <a:r>
              <a:rPr lang="en-US" altLang="zh-CN" sz="2600" dirty="0"/>
              <a:t>2+</a:t>
            </a:r>
            <a:r>
              <a:rPr lang="zh-CN" altLang="zh-CN" sz="2600" dirty="0"/>
              <a:t>。主动进行床椅转移；床边坐</a:t>
            </a:r>
            <a:r>
              <a:rPr lang="en-US" altLang="zh-CN" sz="2600" dirty="0"/>
              <a:t>20min</a:t>
            </a:r>
            <a:r>
              <a:rPr lang="zh-CN" altLang="zh-CN" sz="2600" dirty="0"/>
              <a:t>，</a:t>
            </a:r>
            <a:r>
              <a:rPr lang="en-US" altLang="zh-CN" sz="2600" dirty="0"/>
              <a:t>3</a:t>
            </a:r>
            <a:r>
              <a:rPr lang="zh-CN" altLang="zh-CN" sz="2600" dirty="0"/>
              <a:t>次</a:t>
            </a:r>
            <a:r>
              <a:rPr lang="en-US" altLang="zh-CN" sz="2600" dirty="0"/>
              <a:t>/</a:t>
            </a:r>
            <a:r>
              <a:rPr lang="zh-CN" altLang="zh-CN" sz="2600" dirty="0"/>
              <a:t>天；被动</a:t>
            </a:r>
            <a:r>
              <a:rPr lang="en-US" altLang="zh-CN" sz="2600" dirty="0"/>
              <a:t>/</a:t>
            </a:r>
            <a:r>
              <a:rPr lang="zh-CN" altLang="zh-CN" sz="2600" dirty="0"/>
              <a:t>主动关节活动</a:t>
            </a:r>
            <a:r>
              <a:rPr lang="en-US" altLang="zh-CN" sz="2600" dirty="0"/>
              <a:t>3</a:t>
            </a:r>
            <a:r>
              <a:rPr lang="zh-CN" altLang="zh-CN" sz="2600" dirty="0"/>
              <a:t>次</a:t>
            </a:r>
            <a:r>
              <a:rPr lang="en-US" altLang="zh-CN" sz="2600" dirty="0"/>
              <a:t>/</a:t>
            </a:r>
            <a:r>
              <a:rPr lang="zh-CN" altLang="zh-CN" sz="2600" dirty="0"/>
              <a:t>天；上下肢主动及抗阻训练；主动床边或坐位上下肢单车训练；</a:t>
            </a:r>
            <a:r>
              <a:rPr lang="en-US" altLang="zh-CN" sz="2600" dirty="0"/>
              <a:t>1</a:t>
            </a:r>
            <a:r>
              <a:rPr lang="zh-CN" altLang="zh-CN" sz="2600" dirty="0"/>
              <a:t>人辅助下站立→自主站立→步行（辅助）；日常生活活动训练；神经肌肉电刺激。</a:t>
            </a:r>
          </a:p>
          <a:p>
            <a:r>
              <a:rPr lang="zh-CN" altLang="zh-CN" sz="2600" dirty="0"/>
              <a:t>心律失常和心功能不全</a:t>
            </a:r>
          </a:p>
          <a:p>
            <a:r>
              <a:rPr lang="zh-CN" altLang="zh-CN" sz="2600" dirty="0"/>
              <a:t>心律失常和心功能不全会不同程度地影响血液动力学，预防和处理是循环管理的重要内容，应予以高度重视。</a:t>
            </a:r>
          </a:p>
          <a:p>
            <a:endParaRPr lang="zh-CN" altLang="en-US" dirty="0"/>
          </a:p>
        </p:txBody>
      </p:sp>
    </p:spTree>
    <p:extLst>
      <p:ext uri="{BB962C8B-B14F-4D97-AF65-F5344CB8AC3E}">
        <p14:creationId xmlns:p14="http://schemas.microsoft.com/office/powerpoint/2010/main" xmlns="" val="37765171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082ED11-18CE-42D5-B2A7-6E70A4683E7B}"/>
              </a:ext>
            </a:extLst>
          </p:cNvPr>
          <p:cNvSpPr>
            <a:spLocks noGrp="1"/>
          </p:cNvSpPr>
          <p:nvPr>
            <p:ph type="title"/>
          </p:nvPr>
        </p:nvSpPr>
        <p:spPr/>
        <p:txBody>
          <a:bodyPr/>
          <a:lstStyle/>
          <a:p>
            <a:r>
              <a:rPr lang="en-US" altLang="zh-CN" b="1" dirty="0"/>
              <a:t> </a:t>
            </a:r>
            <a:r>
              <a:rPr lang="zh-CN" altLang="en-US" b="1" dirty="0"/>
              <a:t>三、</a:t>
            </a:r>
            <a:r>
              <a:rPr lang="zh-CN" altLang="zh-CN" b="1" dirty="0"/>
              <a:t>呼吸管理</a:t>
            </a:r>
            <a:endParaRPr lang="zh-CN" altLang="en-US" dirty="0"/>
          </a:p>
        </p:txBody>
      </p:sp>
      <p:sp>
        <p:nvSpPr>
          <p:cNvPr id="3" name="内容占位符 2">
            <a:extLst>
              <a:ext uri="{FF2B5EF4-FFF2-40B4-BE49-F238E27FC236}">
                <a16:creationId xmlns:a16="http://schemas.microsoft.com/office/drawing/2014/main" xmlns="" id="{C95BFCBC-91B9-4F3F-BC68-F01B01A3831D}"/>
              </a:ext>
            </a:extLst>
          </p:cNvPr>
          <p:cNvSpPr>
            <a:spLocks noGrp="1"/>
          </p:cNvSpPr>
          <p:nvPr>
            <p:ph idx="1"/>
          </p:nvPr>
        </p:nvSpPr>
        <p:spPr/>
        <p:txBody>
          <a:bodyPr/>
          <a:lstStyle/>
          <a:p>
            <a:r>
              <a:rPr lang="zh-CN" altLang="zh-CN" dirty="0"/>
              <a:t>神经重症患者肺通气和</a:t>
            </a:r>
            <a:r>
              <a:rPr lang="en-US" altLang="zh-CN" dirty="0"/>
              <a:t>/</a:t>
            </a:r>
            <a:r>
              <a:rPr lang="zh-CN" altLang="zh-CN" dirty="0"/>
              <a:t>或换气功能下降，动脉血氧分压低于正常范围，伴或不伴二氧化碳分压升高，提示存在呼吸功能障碍，是死亡率增高及住院时间延长的重要原因</a:t>
            </a:r>
            <a:r>
              <a:rPr lang="en-US" altLang="zh-CN" dirty="0"/>
              <a:t>[12]</a:t>
            </a:r>
            <a:r>
              <a:rPr lang="zh-CN" altLang="zh-CN" dirty="0"/>
              <a:t>，必须及时介入呼吸管理。</a:t>
            </a:r>
          </a:p>
          <a:p>
            <a:r>
              <a:rPr lang="zh-CN" altLang="zh-CN" dirty="0"/>
              <a:t>呼吸康复是呼吸管理的重要环节。有意识障碍；呼吸困难；咳排痰能力下降；机械通气；</a:t>
            </a:r>
            <a:r>
              <a:rPr lang="en-US" altLang="zh-CN" dirty="0"/>
              <a:t>ICU</a:t>
            </a:r>
            <a:r>
              <a:rPr lang="zh-CN" altLang="zh-CN" dirty="0"/>
              <a:t>滞留预期较长；存在</a:t>
            </a:r>
            <a:r>
              <a:rPr lang="en-US" altLang="zh-CN" dirty="0"/>
              <a:t>ICU</a:t>
            </a:r>
            <a:r>
              <a:rPr lang="zh-CN" altLang="zh-CN" dirty="0"/>
              <a:t>获得性肌病等神经重症患者，均是呼吸障碍的高危人群，应列为重点关注对象，予尽早评定，介入呼吸康复。</a:t>
            </a:r>
            <a:endParaRPr lang="zh-CN" altLang="en-US" dirty="0"/>
          </a:p>
        </p:txBody>
      </p:sp>
    </p:spTree>
    <p:extLst>
      <p:ext uri="{BB962C8B-B14F-4D97-AF65-F5344CB8AC3E}">
        <p14:creationId xmlns:p14="http://schemas.microsoft.com/office/powerpoint/2010/main" xmlns="" val="24848089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D8D565C-1231-4756-B919-DFDC94749060}"/>
              </a:ext>
            </a:extLst>
          </p:cNvPr>
          <p:cNvSpPr>
            <a:spLocks noGrp="1"/>
          </p:cNvSpPr>
          <p:nvPr>
            <p:ph type="title"/>
          </p:nvPr>
        </p:nvSpPr>
        <p:spPr/>
        <p:txBody>
          <a:bodyPr>
            <a:normAutofit fontScale="90000"/>
          </a:bodyPr>
          <a:lstStyle/>
          <a:p>
            <a:r>
              <a:rPr lang="zh-CN" altLang="zh-CN" dirty="0"/>
              <a:t>呼吸功能评定</a:t>
            </a:r>
            <a:br>
              <a:rPr lang="zh-CN" altLang="zh-CN" dirty="0"/>
            </a:br>
            <a:endParaRPr lang="zh-CN" altLang="en-US" dirty="0"/>
          </a:p>
        </p:txBody>
      </p:sp>
      <p:sp>
        <p:nvSpPr>
          <p:cNvPr id="3" name="内容占位符 2">
            <a:extLst>
              <a:ext uri="{FF2B5EF4-FFF2-40B4-BE49-F238E27FC236}">
                <a16:creationId xmlns:a16="http://schemas.microsoft.com/office/drawing/2014/main" xmlns="" id="{4C4C9C64-8B90-42A5-AB42-440D0F4C662C}"/>
              </a:ext>
            </a:extLst>
          </p:cNvPr>
          <p:cNvSpPr>
            <a:spLocks noGrp="1"/>
          </p:cNvSpPr>
          <p:nvPr>
            <p:ph idx="1"/>
          </p:nvPr>
        </p:nvSpPr>
        <p:spPr/>
        <p:txBody>
          <a:bodyPr/>
          <a:lstStyle/>
          <a:p>
            <a:r>
              <a:rPr lang="zh-CN" altLang="zh-CN" dirty="0"/>
              <a:t>①一般评定： 呼吸频率及节律、呼吸运动模式、胸廓活动度、对称性、呼吸肌等评估；咳嗽及咯痰能力的评估；肺部听诊。②实验室评定： 血液生化、血气分析、血氧饱和度监测。③影像学及超声评定： 胸部</a:t>
            </a:r>
            <a:r>
              <a:rPr lang="en-US" altLang="zh-CN" dirty="0"/>
              <a:t>X</a:t>
            </a:r>
            <a:r>
              <a:rPr lang="zh-CN" altLang="zh-CN" dirty="0"/>
              <a:t>线、</a:t>
            </a:r>
            <a:r>
              <a:rPr lang="en-US" altLang="zh-CN" dirty="0"/>
              <a:t>CT</a:t>
            </a:r>
            <a:r>
              <a:rPr lang="zh-CN" altLang="zh-CN" dirty="0"/>
              <a:t>、超声等。④量表评定呼吸功能评定： 如潮气量、肺活量及气道阻力等；生活质量评定、吞咽能力评定等</a:t>
            </a:r>
            <a:r>
              <a:rPr lang="en-US" altLang="zh-CN" dirty="0"/>
              <a:t>[13]</a:t>
            </a:r>
            <a:r>
              <a:rPr lang="zh-CN" altLang="zh-CN" dirty="0"/>
              <a:t>。心肺运动负荷试验是对意识改善已逐渐下床活动的患者评估呼吸功能的重要手段。⑤机械通气相关指标： 对于机械通气患者的评估至关重要。</a:t>
            </a:r>
          </a:p>
          <a:p>
            <a:endParaRPr lang="zh-CN" altLang="en-US" dirty="0"/>
          </a:p>
        </p:txBody>
      </p:sp>
    </p:spTree>
    <p:extLst>
      <p:ext uri="{BB962C8B-B14F-4D97-AF65-F5344CB8AC3E}">
        <p14:creationId xmlns:p14="http://schemas.microsoft.com/office/powerpoint/2010/main" xmlns="" val="23837881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006FEBF-0B8F-49B6-9A7A-1F6043C1664D}"/>
              </a:ext>
            </a:extLst>
          </p:cNvPr>
          <p:cNvSpPr>
            <a:spLocks noGrp="1"/>
          </p:cNvSpPr>
          <p:nvPr>
            <p:ph type="title"/>
          </p:nvPr>
        </p:nvSpPr>
        <p:spPr>
          <a:xfrm>
            <a:off x="1295401" y="728133"/>
            <a:ext cx="9601196" cy="1374987"/>
          </a:xfrm>
        </p:spPr>
        <p:txBody>
          <a:bodyPr>
            <a:normAutofit/>
          </a:bodyPr>
          <a:lstStyle/>
          <a:p>
            <a:r>
              <a:rPr lang="zh-CN" altLang="zh-CN" dirty="0"/>
              <a:t>呼吸康复技术</a:t>
            </a:r>
            <a:endParaRPr lang="zh-CN" altLang="en-US" dirty="0"/>
          </a:p>
        </p:txBody>
      </p:sp>
      <p:sp>
        <p:nvSpPr>
          <p:cNvPr id="3" name="内容占位符 2">
            <a:extLst>
              <a:ext uri="{FF2B5EF4-FFF2-40B4-BE49-F238E27FC236}">
                <a16:creationId xmlns:a16="http://schemas.microsoft.com/office/drawing/2014/main" xmlns="" id="{746D4486-3623-4CEC-A1BC-A62685A2BAEC}"/>
              </a:ext>
            </a:extLst>
          </p:cNvPr>
          <p:cNvSpPr>
            <a:spLocks noGrp="1"/>
          </p:cNvSpPr>
          <p:nvPr>
            <p:ph idx="1"/>
          </p:nvPr>
        </p:nvSpPr>
        <p:spPr>
          <a:xfrm>
            <a:off x="1295401" y="2418080"/>
            <a:ext cx="9601196" cy="3789681"/>
          </a:xfrm>
        </p:spPr>
        <p:txBody>
          <a:bodyPr>
            <a:normAutofit fontScale="47500" lnSpcReduction="20000"/>
          </a:bodyPr>
          <a:lstStyle/>
          <a:p>
            <a:r>
              <a:rPr lang="en-US" altLang="zh-CN" sz="4500" dirty="0"/>
              <a:t>1  </a:t>
            </a:r>
            <a:r>
              <a:rPr lang="zh-CN" altLang="zh-CN" sz="4500" dirty="0"/>
              <a:t>体位训练：调整体位在呼吸康复中非常重要。患者处于特殊训练体位，可增高呼吸气流流速、促进痰液清除、改善氧合和患者的血流动力学状态，但可能引起心血管变化，尤其对危重患者应严密监测。</a:t>
            </a:r>
          </a:p>
          <a:p>
            <a:r>
              <a:rPr lang="en-US" altLang="zh-CN" sz="4500" dirty="0"/>
              <a:t>2  </a:t>
            </a:r>
            <a:r>
              <a:rPr lang="zh-CN" altLang="zh-CN" sz="4500" dirty="0"/>
              <a:t>气道廓清技术：气道廓清技术可以在短期内有效地清除气道分泌物，改善呼吸功能。研究表明，呼气正压仪、主动循环呼吸技术（包括呼吸控制、胸廓扩张运动和用力呼吸技术）、体位引流、高频胸壁震荡等气道廓清技术均能获得较好疗效</a:t>
            </a:r>
            <a:r>
              <a:rPr lang="en-US" altLang="zh-CN" sz="4500" dirty="0"/>
              <a:t>[4]</a:t>
            </a:r>
            <a:r>
              <a:rPr lang="zh-CN" altLang="zh-CN" sz="4500" dirty="0"/>
              <a:t>。</a:t>
            </a:r>
          </a:p>
          <a:p>
            <a:r>
              <a:rPr lang="en-US" altLang="zh-CN" sz="4500" dirty="0"/>
              <a:t>3  </a:t>
            </a:r>
            <a:r>
              <a:rPr lang="zh-CN" altLang="zh-CN" sz="4500" dirty="0"/>
              <a:t>呼吸训练：有一定认知功能且情绪稳定的重症患者在胸廓放松基础上，可以通过各种呼吸运动和治疗技术来重建正常的呼吸模式。包括腹式呼吸训练、抗阻呼吸训练、深呼吸训练、呼吸肌训练等多种方法和技术。</a:t>
            </a:r>
          </a:p>
          <a:p>
            <a:endParaRPr lang="zh-CN" altLang="en-US" dirty="0"/>
          </a:p>
        </p:txBody>
      </p:sp>
    </p:spTree>
    <p:extLst>
      <p:ext uri="{BB962C8B-B14F-4D97-AF65-F5344CB8AC3E}">
        <p14:creationId xmlns:p14="http://schemas.microsoft.com/office/powerpoint/2010/main" xmlns="" val="40293417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2341D8E-70F7-46C5-A095-AB3B53420397}"/>
              </a:ext>
            </a:extLst>
          </p:cNvPr>
          <p:cNvSpPr>
            <a:spLocks noGrp="1"/>
          </p:cNvSpPr>
          <p:nvPr>
            <p:ph type="title"/>
          </p:nvPr>
        </p:nvSpPr>
        <p:spPr/>
        <p:txBody>
          <a:bodyPr/>
          <a:lstStyle/>
          <a:p>
            <a:r>
              <a:rPr lang="zh-CN" altLang="zh-CN" dirty="0"/>
              <a:t>呼吸康复技术</a:t>
            </a:r>
            <a:endParaRPr lang="zh-CN" altLang="en-US" dirty="0"/>
          </a:p>
        </p:txBody>
      </p:sp>
      <p:sp>
        <p:nvSpPr>
          <p:cNvPr id="3" name="内容占位符 2">
            <a:extLst>
              <a:ext uri="{FF2B5EF4-FFF2-40B4-BE49-F238E27FC236}">
                <a16:creationId xmlns:a16="http://schemas.microsoft.com/office/drawing/2014/main" xmlns="" id="{EEE2D7C4-3510-4334-8F91-61608CFB5687}"/>
              </a:ext>
            </a:extLst>
          </p:cNvPr>
          <p:cNvSpPr>
            <a:spLocks noGrp="1"/>
          </p:cNvSpPr>
          <p:nvPr>
            <p:ph idx="1"/>
          </p:nvPr>
        </p:nvSpPr>
        <p:spPr/>
        <p:txBody>
          <a:bodyPr>
            <a:normAutofit fontScale="85000" lnSpcReduction="10000"/>
          </a:bodyPr>
          <a:lstStyle/>
          <a:p>
            <a:r>
              <a:rPr lang="en-US" altLang="zh-CN" dirty="0"/>
              <a:t>4  </a:t>
            </a:r>
            <a:r>
              <a:rPr lang="zh-CN" altLang="zh-CN" dirty="0"/>
              <a:t>咳嗽训练：对神志清晰，依从性好，咳痰能力下降的患者，应训练正确的咳嗽、排痰方法，常用的咳嗽训练有手法协助咳嗽、物理刺激诱发咳嗽法等。</a:t>
            </a:r>
          </a:p>
          <a:p>
            <a:r>
              <a:rPr lang="en-US" altLang="zh-CN" dirty="0"/>
              <a:t>5  </a:t>
            </a:r>
            <a:r>
              <a:rPr lang="zh-CN" altLang="zh-CN" dirty="0"/>
              <a:t>运动训练：在严密监测的基础上，建议对没有禁忌证的危重患者尽早进行运动训练，包括主动运动和被动运动。对于气管切开机械通气的患者进行颈部屈伸抬举训练对撤离呼吸机有辅助作用。</a:t>
            </a:r>
          </a:p>
          <a:p>
            <a:r>
              <a:rPr lang="en-US" altLang="zh-CN" dirty="0"/>
              <a:t>6  </a:t>
            </a:r>
            <a:r>
              <a:rPr lang="zh-CN" altLang="zh-CN" dirty="0"/>
              <a:t>物理治疗：膈肌电刺激和超声等物理治疗可以作为呼吸康复治疗的辅助手段。临床常用的超短波肺部抗炎治疗应该谨慎，因为有引起肺纤维化的可能。</a:t>
            </a:r>
          </a:p>
          <a:p>
            <a:r>
              <a:rPr lang="en-US" altLang="zh-CN" dirty="0"/>
              <a:t>7  </a:t>
            </a:r>
            <a:r>
              <a:rPr lang="zh-CN" altLang="zh-CN" dirty="0"/>
              <a:t>中医传统疗法：合理的运用中医传统疗法作为综合治疗方案的一部分，穴位按压、针灸推拿等，都可以发挥有效的作用。</a:t>
            </a:r>
          </a:p>
          <a:p>
            <a:endParaRPr lang="zh-CN" altLang="en-US" dirty="0"/>
          </a:p>
        </p:txBody>
      </p:sp>
    </p:spTree>
    <p:extLst>
      <p:ext uri="{BB962C8B-B14F-4D97-AF65-F5344CB8AC3E}">
        <p14:creationId xmlns:p14="http://schemas.microsoft.com/office/powerpoint/2010/main" xmlns="" val="35166718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F33E4C9-E260-47B9-ABD1-7F3DE613B6C9}"/>
              </a:ext>
            </a:extLst>
          </p:cNvPr>
          <p:cNvSpPr>
            <a:spLocks noGrp="1"/>
          </p:cNvSpPr>
          <p:nvPr>
            <p:ph type="title"/>
          </p:nvPr>
        </p:nvSpPr>
        <p:spPr/>
        <p:txBody>
          <a:bodyPr/>
          <a:lstStyle/>
          <a:p>
            <a:r>
              <a:rPr lang="zh-CN" altLang="en-US" b="1" dirty="0"/>
              <a:t>四、</a:t>
            </a:r>
            <a:r>
              <a:rPr lang="zh-CN" altLang="zh-CN" b="1" dirty="0"/>
              <a:t>吞咽管理</a:t>
            </a:r>
            <a:endParaRPr lang="zh-CN" altLang="en-US" dirty="0"/>
          </a:p>
        </p:txBody>
      </p:sp>
      <p:sp>
        <p:nvSpPr>
          <p:cNvPr id="3" name="内容占位符 2">
            <a:extLst>
              <a:ext uri="{FF2B5EF4-FFF2-40B4-BE49-F238E27FC236}">
                <a16:creationId xmlns:a16="http://schemas.microsoft.com/office/drawing/2014/main" xmlns="" id="{FA775829-37B1-4616-978F-025B61DD3944}"/>
              </a:ext>
            </a:extLst>
          </p:cNvPr>
          <p:cNvSpPr>
            <a:spLocks noGrp="1"/>
          </p:cNvSpPr>
          <p:nvPr>
            <p:ph idx="1"/>
          </p:nvPr>
        </p:nvSpPr>
        <p:spPr/>
        <p:txBody>
          <a:bodyPr/>
          <a:lstStyle/>
          <a:p>
            <a:r>
              <a:rPr lang="zh-CN" altLang="zh-CN" sz="3600" dirty="0"/>
              <a:t>吞咽管理包括对神经重症患者吞咽障碍的评定、康复技术的运用和误吸</a:t>
            </a:r>
            <a:r>
              <a:rPr lang="en-US" altLang="zh-CN" sz="3600" dirty="0"/>
              <a:t>/</a:t>
            </a:r>
            <a:r>
              <a:rPr lang="zh-CN" altLang="zh-CN" sz="3600" dirty="0"/>
              <a:t>隐性误吸的防范。</a:t>
            </a:r>
          </a:p>
          <a:p>
            <a:endParaRPr lang="zh-CN" altLang="en-US" dirty="0"/>
          </a:p>
        </p:txBody>
      </p:sp>
    </p:spTree>
    <p:extLst>
      <p:ext uri="{BB962C8B-B14F-4D97-AF65-F5344CB8AC3E}">
        <p14:creationId xmlns:p14="http://schemas.microsoft.com/office/powerpoint/2010/main" xmlns="" val="35533037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57D3746-DA42-4EC6-A889-7AD6D4A6D4A2}"/>
              </a:ext>
            </a:extLst>
          </p:cNvPr>
          <p:cNvSpPr>
            <a:spLocks noGrp="1"/>
          </p:cNvSpPr>
          <p:nvPr>
            <p:ph type="title"/>
          </p:nvPr>
        </p:nvSpPr>
        <p:spPr/>
        <p:txBody>
          <a:bodyPr/>
          <a:lstStyle/>
          <a:p>
            <a:r>
              <a:rPr lang="en-US" altLang="zh-CN" dirty="0"/>
              <a:t> </a:t>
            </a:r>
            <a:r>
              <a:rPr lang="zh-CN" altLang="zh-CN" dirty="0"/>
              <a:t>吞咽障碍评定</a:t>
            </a:r>
            <a:endParaRPr lang="zh-CN" altLang="en-US" dirty="0"/>
          </a:p>
        </p:txBody>
      </p:sp>
      <p:sp>
        <p:nvSpPr>
          <p:cNvPr id="3" name="内容占位符 2">
            <a:extLst>
              <a:ext uri="{FF2B5EF4-FFF2-40B4-BE49-F238E27FC236}">
                <a16:creationId xmlns:a16="http://schemas.microsoft.com/office/drawing/2014/main" xmlns="" id="{03344883-5664-459A-ABBC-6CB586F88648}"/>
              </a:ext>
            </a:extLst>
          </p:cNvPr>
          <p:cNvSpPr>
            <a:spLocks noGrp="1"/>
          </p:cNvSpPr>
          <p:nvPr>
            <p:ph idx="1"/>
          </p:nvPr>
        </p:nvSpPr>
        <p:spPr>
          <a:xfrm>
            <a:off x="1295401" y="2556932"/>
            <a:ext cx="9601196" cy="3610188"/>
          </a:xfrm>
        </p:spPr>
        <p:txBody>
          <a:bodyPr>
            <a:normAutofit fontScale="92500" lnSpcReduction="20000"/>
          </a:bodyPr>
          <a:lstStyle/>
          <a:p>
            <a:r>
              <a:rPr lang="zh-CN" altLang="zh-CN" dirty="0"/>
              <a:t>对于神经重症患者，机械通气时间</a:t>
            </a:r>
            <a:r>
              <a:rPr lang="en-US" altLang="zh-CN" dirty="0"/>
              <a:t>&gt;24h</a:t>
            </a:r>
            <a:r>
              <a:rPr lang="zh-CN" altLang="zh-CN" dirty="0"/>
              <a:t>、神经肌肉病变、气道或食管损伤等（如外伤、肿瘤、放疗），无论有无意识障碍，都建议进行吞咽功能评估</a:t>
            </a:r>
            <a:r>
              <a:rPr lang="zh-CN" altLang="en-US" dirty="0"/>
              <a:t>。</a:t>
            </a:r>
            <a:endParaRPr lang="en-US" altLang="zh-CN" dirty="0"/>
          </a:p>
          <a:p>
            <a:r>
              <a:rPr lang="zh-CN" altLang="zh-CN" dirty="0"/>
              <a:t>临床评定：意识障碍患者，可以通过吞咽器官或咽反射等检查间接了解吞咽功能状态。对于清醒患者，还需要进一步评估进食与吞咽能力。</a:t>
            </a:r>
          </a:p>
          <a:p>
            <a:r>
              <a:rPr lang="en-US" altLang="zh-CN" dirty="0"/>
              <a:t>1  </a:t>
            </a:r>
            <a:r>
              <a:rPr lang="zh-CN" altLang="zh-CN" dirty="0"/>
              <a:t>洼田饮水测试：意识水平下降，不能听从指令的重症患者饮水测试不适用。</a:t>
            </a:r>
          </a:p>
          <a:p>
            <a:r>
              <a:rPr lang="en-US" altLang="zh-CN" dirty="0"/>
              <a:t>2  </a:t>
            </a:r>
            <a:r>
              <a:rPr lang="zh-CN" altLang="zh-CN" dirty="0"/>
              <a:t>量表法：推荐采用改良曼恩吞咽能力评估量表</a:t>
            </a:r>
            <a:r>
              <a:rPr lang="en-US" altLang="zh-CN" dirty="0"/>
              <a:t>(modified Mann assessment of swallowing ability, MMASA)[16]</a:t>
            </a:r>
            <a:r>
              <a:rPr lang="zh-CN" altLang="zh-CN" dirty="0"/>
              <a:t>；</a:t>
            </a:r>
          </a:p>
          <a:p>
            <a:r>
              <a:rPr lang="en-US" altLang="zh-CN" dirty="0"/>
              <a:t>3  </a:t>
            </a:r>
            <a:r>
              <a:rPr lang="zh-CN" altLang="zh-CN" dirty="0"/>
              <a:t>染料测试：主要用于意识障碍有气管切开患者的误吸风险评定。</a:t>
            </a:r>
          </a:p>
          <a:p>
            <a:endParaRPr lang="en-US" altLang="zh-CN" dirty="0"/>
          </a:p>
          <a:p>
            <a:pPr marL="0" indent="0">
              <a:buNone/>
            </a:pPr>
            <a:endParaRPr lang="zh-CN" altLang="en-US" dirty="0"/>
          </a:p>
        </p:txBody>
      </p:sp>
    </p:spTree>
    <p:extLst>
      <p:ext uri="{BB962C8B-B14F-4D97-AF65-F5344CB8AC3E}">
        <p14:creationId xmlns:p14="http://schemas.microsoft.com/office/powerpoint/2010/main" xmlns="" val="13667320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FAF0C216-DE2E-40E3-A982-4E0C50C6274A}"/>
              </a:ext>
            </a:extLst>
          </p:cNvPr>
          <p:cNvSpPr>
            <a:spLocks noGrp="1"/>
          </p:cNvSpPr>
          <p:nvPr>
            <p:ph type="title"/>
          </p:nvPr>
        </p:nvSpPr>
        <p:spPr/>
        <p:txBody>
          <a:bodyPr/>
          <a:lstStyle/>
          <a:p>
            <a:r>
              <a:rPr lang="zh-CN" altLang="zh-CN" dirty="0"/>
              <a:t>吞咽障碍评定</a:t>
            </a:r>
            <a:endParaRPr lang="zh-CN" altLang="en-US" dirty="0"/>
          </a:p>
        </p:txBody>
      </p:sp>
      <p:sp>
        <p:nvSpPr>
          <p:cNvPr id="3" name="内容占位符 2">
            <a:extLst>
              <a:ext uri="{FF2B5EF4-FFF2-40B4-BE49-F238E27FC236}">
                <a16:creationId xmlns:a16="http://schemas.microsoft.com/office/drawing/2014/main" xmlns="" id="{3F0916E1-4003-4843-BBB5-C2F7EFE31CA6}"/>
              </a:ext>
            </a:extLst>
          </p:cNvPr>
          <p:cNvSpPr>
            <a:spLocks noGrp="1"/>
          </p:cNvSpPr>
          <p:nvPr>
            <p:ph idx="1"/>
          </p:nvPr>
        </p:nvSpPr>
        <p:spPr>
          <a:xfrm>
            <a:off x="1295401" y="2556932"/>
            <a:ext cx="9601196" cy="3600028"/>
          </a:xfrm>
        </p:spPr>
        <p:txBody>
          <a:bodyPr>
            <a:normAutofit fontScale="92500" lnSpcReduction="10000"/>
          </a:bodyPr>
          <a:lstStyle/>
          <a:p>
            <a:r>
              <a:rPr lang="en-US" altLang="zh-CN" dirty="0"/>
              <a:t>4  </a:t>
            </a:r>
            <a:r>
              <a:rPr lang="zh-CN" altLang="zh-CN" dirty="0"/>
              <a:t>摄食评估：经口喂半流质食物，观察评估口腔控制情况、进食前后咽部声音变化、吞咽动作的协调性等。</a:t>
            </a:r>
          </a:p>
          <a:p>
            <a:r>
              <a:rPr lang="en-US" altLang="zh-CN" dirty="0"/>
              <a:t>5  </a:t>
            </a:r>
            <a:r>
              <a:rPr lang="zh-CN" altLang="zh-CN" dirty="0"/>
              <a:t>其他临床检查：反复唾液吞咽试验、分级饮水试验等。</a:t>
            </a:r>
          </a:p>
          <a:p>
            <a:r>
              <a:rPr lang="en-US" altLang="zh-CN" dirty="0"/>
              <a:t>6  </a:t>
            </a:r>
            <a:r>
              <a:rPr lang="zh-CN" altLang="zh-CN" dirty="0"/>
              <a:t>仪器评定：吞咽</a:t>
            </a:r>
            <a:r>
              <a:rPr lang="en-US" altLang="zh-CN" dirty="0"/>
              <a:t>X</a:t>
            </a:r>
            <a:r>
              <a:rPr lang="zh-CN" altLang="zh-CN" dirty="0"/>
              <a:t>线造影录像、内窥镜、食管动力学检查等常被选择性采用。软管内窥镜吞咽功能检查（</a:t>
            </a:r>
            <a:r>
              <a:rPr lang="en-US" altLang="zh-CN" dirty="0"/>
              <a:t>flexible endoscopic evaluation of swallowing</a:t>
            </a:r>
            <a:r>
              <a:rPr lang="zh-CN" altLang="zh-CN" dirty="0"/>
              <a:t>，</a:t>
            </a:r>
            <a:r>
              <a:rPr lang="en-US" altLang="zh-CN" dirty="0"/>
              <a:t>FEES</a:t>
            </a:r>
            <a:r>
              <a:rPr lang="zh-CN" altLang="zh-CN" dirty="0"/>
              <a:t>）是吞咽功能评估的首选仪器检查方法。有助于判断重症患者是否可以拔除气管套管。</a:t>
            </a:r>
            <a:r>
              <a:rPr lang="en-US" altLang="zh-CN" dirty="0"/>
              <a:t>FEES</a:t>
            </a:r>
            <a:r>
              <a:rPr lang="zh-CN" altLang="zh-CN" dirty="0"/>
              <a:t>可以直接观察吞咽动作及有无误吸和残留，了解咽喉部感觉功能和结构有无异常，可明确异常的吞咽模式，评估吞咽动作的有效性和安全性。国外也推荐采用标准化</a:t>
            </a:r>
            <a:r>
              <a:rPr lang="en-US" altLang="zh-CN" dirty="0"/>
              <a:t>FEES</a:t>
            </a:r>
            <a:r>
              <a:rPr lang="zh-CN" altLang="zh-CN" dirty="0"/>
              <a:t>吞咽功能检查流程，有助于判断重症患者是否可以拔除气管套管</a:t>
            </a:r>
            <a:r>
              <a:rPr lang="en-US" altLang="zh-CN" dirty="0"/>
              <a:t>[17]</a:t>
            </a:r>
            <a:r>
              <a:rPr lang="zh-CN" altLang="zh-CN" dirty="0"/>
              <a:t>。</a:t>
            </a:r>
          </a:p>
          <a:p>
            <a:endParaRPr lang="zh-CN" altLang="en-US" dirty="0"/>
          </a:p>
        </p:txBody>
      </p:sp>
    </p:spTree>
    <p:extLst>
      <p:ext uri="{BB962C8B-B14F-4D97-AF65-F5344CB8AC3E}">
        <p14:creationId xmlns:p14="http://schemas.microsoft.com/office/powerpoint/2010/main" xmlns="" val="2468210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F31493F7-736F-4C1B-9368-495C3BF112F9}"/>
              </a:ext>
            </a:extLst>
          </p:cNvPr>
          <p:cNvSpPr>
            <a:spLocks noGrp="1"/>
          </p:cNvSpPr>
          <p:nvPr>
            <p:ph type="title"/>
          </p:nvPr>
        </p:nvSpPr>
        <p:spPr/>
        <p:txBody>
          <a:bodyPr/>
          <a:lstStyle/>
          <a:p>
            <a:r>
              <a:rPr lang="en-US" altLang="zh-CN" dirty="0"/>
              <a:t> </a:t>
            </a:r>
            <a:r>
              <a:rPr lang="zh-CN" altLang="zh-CN" dirty="0"/>
              <a:t>吞咽障碍改善技术</a:t>
            </a:r>
            <a:endParaRPr lang="zh-CN" altLang="en-US" dirty="0"/>
          </a:p>
        </p:txBody>
      </p:sp>
      <p:sp>
        <p:nvSpPr>
          <p:cNvPr id="3" name="内容占位符 2">
            <a:extLst>
              <a:ext uri="{FF2B5EF4-FFF2-40B4-BE49-F238E27FC236}">
                <a16:creationId xmlns:a16="http://schemas.microsoft.com/office/drawing/2014/main" xmlns="" id="{7837CD11-61A2-444E-948F-36462E08E506}"/>
              </a:ext>
            </a:extLst>
          </p:cNvPr>
          <p:cNvSpPr>
            <a:spLocks noGrp="1"/>
          </p:cNvSpPr>
          <p:nvPr>
            <p:ph idx="1"/>
          </p:nvPr>
        </p:nvSpPr>
        <p:spPr/>
        <p:txBody>
          <a:bodyPr/>
          <a:lstStyle/>
          <a:p>
            <a:r>
              <a:rPr lang="zh-CN" altLang="zh-CN" dirty="0"/>
              <a:t>推荐采用吞咽肌低频电刺激、口腔感觉运动训练（包括舌肌被动训练、冰酸刺激、气脉冲感觉刺激、</a:t>
            </a:r>
            <a:r>
              <a:rPr lang="en-US" altLang="zh-CN" dirty="0"/>
              <a:t>K</a:t>
            </a:r>
            <a:r>
              <a:rPr lang="zh-CN" altLang="zh-CN" dirty="0"/>
              <a:t>点刺激、口面部震动刺激）等</a:t>
            </a:r>
            <a:r>
              <a:rPr lang="en-US" altLang="zh-CN" dirty="0"/>
              <a:t>[18]</a:t>
            </a:r>
            <a:r>
              <a:rPr lang="zh-CN" altLang="zh-CN" dirty="0"/>
              <a:t>。推荐使用通气说话瓣膜，有助于促进吞咽及生理气道功能恢复，减少肺炎发生</a:t>
            </a:r>
            <a:r>
              <a:rPr lang="en-US" altLang="zh-CN" dirty="0"/>
              <a:t>[19]</a:t>
            </a:r>
            <a:r>
              <a:rPr lang="zh-CN" altLang="zh-CN" dirty="0"/>
              <a:t>。对于气管切开患者，多数建议先拔除气管套管，再考虑经口进食。</a:t>
            </a:r>
          </a:p>
          <a:p>
            <a:endParaRPr lang="zh-CN" altLang="en-US" dirty="0"/>
          </a:p>
        </p:txBody>
      </p:sp>
    </p:spTree>
    <p:extLst>
      <p:ext uri="{BB962C8B-B14F-4D97-AF65-F5344CB8AC3E}">
        <p14:creationId xmlns:p14="http://schemas.microsoft.com/office/powerpoint/2010/main" xmlns="" val="40408192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B93EE42-3FEE-4C58-9860-0BB085EC5881}"/>
              </a:ext>
            </a:extLst>
          </p:cNvPr>
          <p:cNvSpPr>
            <a:spLocks noGrp="1"/>
          </p:cNvSpPr>
          <p:nvPr>
            <p:ph type="title"/>
          </p:nvPr>
        </p:nvSpPr>
        <p:spPr/>
        <p:txBody>
          <a:bodyPr/>
          <a:lstStyle/>
          <a:p>
            <a:r>
              <a:rPr lang="zh-CN" altLang="zh-CN" dirty="0"/>
              <a:t>隐性误吸的筛查及预防</a:t>
            </a:r>
            <a:endParaRPr lang="zh-CN" altLang="en-US" dirty="0"/>
          </a:p>
        </p:txBody>
      </p:sp>
      <p:sp>
        <p:nvSpPr>
          <p:cNvPr id="3" name="内容占位符 2">
            <a:extLst>
              <a:ext uri="{FF2B5EF4-FFF2-40B4-BE49-F238E27FC236}">
                <a16:creationId xmlns:a16="http://schemas.microsoft.com/office/drawing/2014/main" xmlns="" id="{E9B953BB-6E40-4A5A-9F01-2EBAB882DB21}"/>
              </a:ext>
            </a:extLst>
          </p:cNvPr>
          <p:cNvSpPr>
            <a:spLocks noGrp="1"/>
          </p:cNvSpPr>
          <p:nvPr>
            <p:ph idx="1"/>
          </p:nvPr>
        </p:nvSpPr>
        <p:spPr/>
        <p:txBody>
          <a:bodyPr/>
          <a:lstStyle/>
          <a:p>
            <a:r>
              <a:rPr lang="zh-CN" altLang="zh-CN" dirty="0"/>
              <a:t>神经重症患者吞咽障碍所致的误吸中</a:t>
            </a:r>
            <a:r>
              <a:rPr lang="en-US" altLang="zh-CN" dirty="0"/>
              <a:t>10%</a:t>
            </a:r>
            <a:r>
              <a:rPr lang="zh-CN" altLang="zh-CN" dirty="0"/>
              <a:t>—</a:t>
            </a:r>
            <a:r>
              <a:rPr lang="en-US" altLang="zh-CN" dirty="0"/>
              <a:t>20%</a:t>
            </a:r>
            <a:r>
              <a:rPr lang="zh-CN" altLang="zh-CN" dirty="0"/>
              <a:t>为隐性误吸（</a:t>
            </a:r>
            <a:r>
              <a:rPr lang="en-US" altLang="zh-CN" dirty="0"/>
              <a:t>silent aspiration</a:t>
            </a:r>
            <a:r>
              <a:rPr lang="zh-CN" altLang="zh-CN" dirty="0"/>
              <a:t>）或微量误吸（</a:t>
            </a:r>
            <a:r>
              <a:rPr lang="en-US" altLang="zh-CN" dirty="0" err="1"/>
              <a:t>microaspiration</a:t>
            </a:r>
            <a:r>
              <a:rPr lang="zh-CN" altLang="zh-CN" dirty="0"/>
              <a:t>）</a:t>
            </a:r>
            <a:r>
              <a:rPr lang="en-US" altLang="zh-CN" dirty="0"/>
              <a:t>[20]</a:t>
            </a:r>
            <a:r>
              <a:rPr lang="zh-CN" altLang="zh-CN" dirty="0"/>
              <a:t>。除食物外更为常见的是口咽部分泌物的误吸。建议存在口咽部分泌物增多、持续留置鼻饲管、胃食管反流、不明原因发热、反复支气管炎或肺炎、嗓音改变等情况的患者均应行进一步的吞咽功能评估。保持良好的口腔卫生、半卧位、人工气道导管气囊的有效管理等是神经重症患者预防隐性误吸的关键。</a:t>
            </a:r>
          </a:p>
          <a:p>
            <a:endParaRPr lang="zh-CN" altLang="en-US" dirty="0"/>
          </a:p>
        </p:txBody>
      </p:sp>
    </p:spTree>
    <p:extLst>
      <p:ext uri="{BB962C8B-B14F-4D97-AF65-F5344CB8AC3E}">
        <p14:creationId xmlns:p14="http://schemas.microsoft.com/office/powerpoint/2010/main" xmlns="" val="42295764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65949C7-50B5-4668-B26F-63EF4DE4C72B}"/>
              </a:ext>
            </a:extLst>
          </p:cNvPr>
          <p:cNvSpPr>
            <a:spLocks noGrp="1"/>
          </p:cNvSpPr>
          <p:nvPr>
            <p:ph type="title"/>
          </p:nvPr>
        </p:nvSpPr>
        <p:spPr/>
        <p:txBody>
          <a:bodyPr/>
          <a:lstStyle/>
          <a:p>
            <a:r>
              <a:rPr lang="zh-CN" altLang="en-US" b="1" dirty="0"/>
              <a:t>五、</a:t>
            </a:r>
            <a:r>
              <a:rPr lang="zh-CN" altLang="zh-CN" b="1" dirty="0"/>
              <a:t>膀胱管理</a:t>
            </a:r>
            <a:endParaRPr lang="zh-CN" altLang="en-US" dirty="0"/>
          </a:p>
        </p:txBody>
      </p:sp>
      <p:sp>
        <p:nvSpPr>
          <p:cNvPr id="3" name="内容占位符 2">
            <a:extLst>
              <a:ext uri="{FF2B5EF4-FFF2-40B4-BE49-F238E27FC236}">
                <a16:creationId xmlns:a16="http://schemas.microsoft.com/office/drawing/2014/main" xmlns="" id="{F0669E7F-E747-4115-A7FF-5E57D5D9D587}"/>
              </a:ext>
            </a:extLst>
          </p:cNvPr>
          <p:cNvSpPr>
            <a:spLocks noGrp="1"/>
          </p:cNvSpPr>
          <p:nvPr>
            <p:ph idx="1"/>
          </p:nvPr>
        </p:nvSpPr>
        <p:spPr>
          <a:xfrm>
            <a:off x="1295401" y="2556932"/>
            <a:ext cx="9601196" cy="3589868"/>
          </a:xfrm>
        </p:spPr>
        <p:txBody>
          <a:bodyPr/>
          <a:lstStyle/>
          <a:p>
            <a:r>
              <a:rPr lang="zh-CN" altLang="zh-CN" sz="2800" dirty="0"/>
              <a:t>神经重症患者的膀胱问题大部分都是由于神经源性膀胱引起的尿储留和</a:t>
            </a:r>
            <a:r>
              <a:rPr lang="en-US" altLang="zh-CN" sz="2800" dirty="0"/>
              <a:t>/</a:t>
            </a:r>
            <a:r>
              <a:rPr lang="zh-CN" altLang="zh-CN" sz="2800" dirty="0"/>
              <a:t>或尿失禁。神经源性膀胱是神经系统病变导致膀胱和</a:t>
            </a:r>
            <a:r>
              <a:rPr lang="en-US" altLang="zh-CN" sz="2800" dirty="0"/>
              <a:t>/</a:t>
            </a:r>
            <a:r>
              <a:rPr lang="zh-CN" altLang="zh-CN" sz="2800" dirty="0"/>
              <a:t>或尿道功能障碍（储尿和</a:t>
            </a:r>
            <a:r>
              <a:rPr lang="en-US" altLang="zh-CN" sz="2800" dirty="0"/>
              <a:t>/</a:t>
            </a:r>
            <a:r>
              <a:rPr lang="zh-CN" altLang="zh-CN" sz="2800" dirty="0"/>
              <a:t>或排尿功能），进而产生一系列下尿路症状及并发症的总称，不同病因导致的神经源性膀胱发病率从</a:t>
            </a:r>
            <a:r>
              <a:rPr lang="en-US" altLang="zh-CN" sz="2800" dirty="0"/>
              <a:t>4%</a:t>
            </a:r>
            <a:r>
              <a:rPr lang="zh-CN" altLang="zh-CN" sz="2800" dirty="0"/>
              <a:t>—</a:t>
            </a:r>
            <a:r>
              <a:rPr lang="en-US" altLang="zh-CN" sz="2800" dirty="0"/>
              <a:t>84%</a:t>
            </a:r>
            <a:r>
              <a:rPr lang="zh-CN" altLang="zh-CN" sz="2800" dirty="0"/>
              <a:t>不等</a:t>
            </a:r>
            <a:r>
              <a:rPr lang="en-US" altLang="zh-CN" sz="2800" dirty="0"/>
              <a:t>[21</a:t>
            </a:r>
            <a:r>
              <a:rPr lang="zh-CN" altLang="zh-CN" sz="2800" dirty="0"/>
              <a:t>—</a:t>
            </a:r>
            <a:r>
              <a:rPr lang="en-US" altLang="zh-CN" sz="2800" dirty="0"/>
              <a:t>22]</a:t>
            </a:r>
            <a:r>
              <a:rPr lang="zh-CN" altLang="zh-CN" sz="2800" dirty="0"/>
              <a:t>，不及时处理，特别是尿潴留患者，将会发生膀胱过度膨胀伴充溢性尿失禁、尿路感染，严重的可威胁上尿路安全，导致肾功能障碍。</a:t>
            </a:r>
          </a:p>
          <a:p>
            <a:endParaRPr lang="zh-CN" altLang="en-US" dirty="0"/>
          </a:p>
        </p:txBody>
      </p:sp>
    </p:spTree>
    <p:extLst>
      <p:ext uri="{BB962C8B-B14F-4D97-AF65-F5344CB8AC3E}">
        <p14:creationId xmlns:p14="http://schemas.microsoft.com/office/powerpoint/2010/main" xmlns="" val="21132062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6E9B2228-2595-432C-95E5-24D27E972317}"/>
              </a:ext>
            </a:extLst>
          </p:cNvPr>
          <p:cNvSpPr>
            <a:spLocks noGrp="1"/>
          </p:cNvSpPr>
          <p:nvPr>
            <p:ph type="title"/>
          </p:nvPr>
        </p:nvSpPr>
        <p:spPr/>
        <p:txBody>
          <a:bodyPr/>
          <a:lstStyle/>
          <a:p>
            <a:r>
              <a:rPr lang="zh-CN" altLang="zh-CN" dirty="0"/>
              <a:t>神经源性膀胱评定</a:t>
            </a:r>
            <a:endParaRPr lang="zh-CN" altLang="en-US" dirty="0"/>
          </a:p>
        </p:txBody>
      </p:sp>
      <p:sp>
        <p:nvSpPr>
          <p:cNvPr id="3" name="内容占位符 2">
            <a:extLst>
              <a:ext uri="{FF2B5EF4-FFF2-40B4-BE49-F238E27FC236}">
                <a16:creationId xmlns:a16="http://schemas.microsoft.com/office/drawing/2014/main" xmlns="" id="{5E171D46-4240-467B-9D76-E89434BA1656}"/>
              </a:ext>
            </a:extLst>
          </p:cNvPr>
          <p:cNvSpPr>
            <a:spLocks noGrp="1"/>
          </p:cNvSpPr>
          <p:nvPr>
            <p:ph idx="1"/>
          </p:nvPr>
        </p:nvSpPr>
        <p:spPr/>
        <p:txBody>
          <a:bodyPr/>
          <a:lstStyle/>
          <a:p>
            <a:r>
              <a:rPr lang="en-US" altLang="zh-CN" dirty="0"/>
              <a:t>1  </a:t>
            </a:r>
            <a:r>
              <a:rPr lang="zh-CN" altLang="zh-CN" dirty="0"/>
              <a:t>临床评定：了解病史，进行针对性的感觉、运动及球海绵体反射检查，可以进行排尿日记记录并分析。</a:t>
            </a:r>
          </a:p>
          <a:p>
            <a:r>
              <a:rPr lang="en-US" altLang="zh-CN" dirty="0"/>
              <a:t>2  </a:t>
            </a:r>
            <a:r>
              <a:rPr lang="zh-CN" altLang="zh-CN" dirty="0"/>
              <a:t>临床实验评定：乌拉胆碱超敏实验、冰水实验等</a:t>
            </a:r>
            <a:r>
              <a:rPr lang="en-US" altLang="zh-CN" dirty="0"/>
              <a:t>[22]</a:t>
            </a:r>
            <a:r>
              <a:rPr lang="zh-CN" altLang="zh-CN" dirty="0"/>
              <a:t>。</a:t>
            </a:r>
          </a:p>
          <a:p>
            <a:r>
              <a:rPr lang="en-US" altLang="zh-CN" dirty="0"/>
              <a:t>3  </a:t>
            </a:r>
            <a:r>
              <a:rPr lang="zh-CN" altLang="zh-CN" dirty="0"/>
              <a:t>辅助检查评定：膀胱尿道造影、尿路超声、磁共振水成像等。尿动力学检查：影像尿动力学是诊断评估</a:t>
            </a:r>
            <a:r>
              <a:rPr lang="en-US" altLang="zh-CN" dirty="0"/>
              <a:t>NB</a:t>
            </a:r>
            <a:r>
              <a:rPr lang="zh-CN" altLang="zh-CN" dirty="0"/>
              <a:t>尿路功能的金标准。</a:t>
            </a:r>
          </a:p>
          <a:p>
            <a:endParaRPr lang="zh-CN" altLang="en-US" dirty="0"/>
          </a:p>
        </p:txBody>
      </p:sp>
    </p:spTree>
    <p:extLst>
      <p:ext uri="{BB962C8B-B14F-4D97-AF65-F5344CB8AC3E}">
        <p14:creationId xmlns:p14="http://schemas.microsoft.com/office/powerpoint/2010/main" xmlns="" val="7649357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D251439-9D3A-4863-8A87-E6C9141959AD}"/>
              </a:ext>
            </a:extLst>
          </p:cNvPr>
          <p:cNvSpPr>
            <a:spLocks noGrp="1"/>
          </p:cNvSpPr>
          <p:nvPr>
            <p:ph type="title"/>
          </p:nvPr>
        </p:nvSpPr>
        <p:spPr/>
        <p:txBody>
          <a:bodyPr/>
          <a:lstStyle/>
          <a:p>
            <a:r>
              <a:rPr lang="zh-CN" altLang="zh-CN" dirty="0"/>
              <a:t>神经源性膀胱的分类</a:t>
            </a:r>
            <a:endParaRPr lang="zh-CN" altLang="en-US" dirty="0"/>
          </a:p>
        </p:txBody>
      </p:sp>
      <p:sp>
        <p:nvSpPr>
          <p:cNvPr id="3" name="内容占位符 2">
            <a:extLst>
              <a:ext uri="{FF2B5EF4-FFF2-40B4-BE49-F238E27FC236}">
                <a16:creationId xmlns:a16="http://schemas.microsoft.com/office/drawing/2014/main" xmlns="" id="{068BB849-44E8-45FD-9AD3-B6C0B6D89BDC}"/>
              </a:ext>
            </a:extLst>
          </p:cNvPr>
          <p:cNvSpPr>
            <a:spLocks noGrp="1"/>
          </p:cNvSpPr>
          <p:nvPr>
            <p:ph idx="1"/>
          </p:nvPr>
        </p:nvSpPr>
        <p:spPr/>
        <p:txBody>
          <a:bodyPr/>
          <a:lstStyle/>
          <a:p>
            <a:r>
              <a:rPr lang="zh-CN" altLang="zh-CN" dirty="0"/>
              <a:t>神经系统病变不同部位、水平、病变的不同时期均表现出不同的下尿路病理生理变化。通常表现为尿失禁、尿储留，或尿失禁与尿储留并存。建议按</a:t>
            </a:r>
            <a:r>
              <a:rPr lang="en-US" altLang="zh-CN" dirty="0" err="1"/>
              <a:t>Madersbacher</a:t>
            </a:r>
            <a:r>
              <a:rPr lang="zh-CN" altLang="zh-CN" dirty="0"/>
              <a:t>分类法，将神经源性膀胱分为：①逼尿肌过度活跃伴括约肌过度活跃；②逼尿肌过度活跃伴括约肌活动不足；③逼尿肌活动不足伴括约肌活动不足；④逼尿肌活动不足伴括约肌过度活跃。</a:t>
            </a:r>
          </a:p>
          <a:p>
            <a:endParaRPr lang="zh-CN" altLang="en-US" dirty="0"/>
          </a:p>
        </p:txBody>
      </p:sp>
    </p:spTree>
    <p:extLst>
      <p:ext uri="{BB962C8B-B14F-4D97-AF65-F5344CB8AC3E}">
        <p14:creationId xmlns:p14="http://schemas.microsoft.com/office/powerpoint/2010/main" xmlns="" val="10130662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xmlns="" id="{CB7FBEC4-2F43-40DB-ABEE-308124899B91}"/>
              </a:ext>
            </a:extLst>
          </p:cNvPr>
          <p:cNvSpPr>
            <a:spLocks noGrp="1"/>
          </p:cNvSpPr>
          <p:nvPr>
            <p:ph idx="1"/>
          </p:nvPr>
        </p:nvSpPr>
        <p:spPr>
          <a:xfrm>
            <a:off x="1295401" y="2468880"/>
            <a:ext cx="9601196" cy="3406988"/>
          </a:xfrm>
        </p:spPr>
        <p:txBody>
          <a:bodyPr>
            <a:normAutofit fontScale="77500" lnSpcReduction="20000"/>
          </a:bodyPr>
          <a:lstStyle/>
          <a:p>
            <a:r>
              <a:rPr lang="en-US" altLang="zh-CN" dirty="0"/>
              <a:t> </a:t>
            </a:r>
            <a:r>
              <a:rPr lang="zh-CN" altLang="zh-CN" dirty="0"/>
              <a:t>治疗目标</a:t>
            </a:r>
          </a:p>
          <a:p>
            <a:r>
              <a:rPr lang="en-US" altLang="zh-CN" dirty="0"/>
              <a:t>1  </a:t>
            </a:r>
            <a:r>
              <a:rPr lang="zh-CN" altLang="zh-CN" dirty="0"/>
              <a:t>首要目标：保护上尿路功能（肾脏功能），确保储尿期和排尿期膀胱压力处于安全范围内（膀胱内压力长时间高于</a:t>
            </a:r>
            <a:r>
              <a:rPr lang="en-US" altLang="zh-CN" dirty="0"/>
              <a:t>40cmH2O</a:t>
            </a:r>
            <a:r>
              <a:rPr lang="zh-CN" altLang="zh-CN" dirty="0"/>
              <a:t>，将造成上尿路引流不畅，损害肾功能）。</a:t>
            </a:r>
          </a:p>
          <a:p>
            <a:r>
              <a:rPr lang="en-US" altLang="zh-CN" dirty="0"/>
              <a:t>2  </a:t>
            </a:r>
            <a:r>
              <a:rPr lang="zh-CN" altLang="zh-CN" dirty="0"/>
              <a:t>次要目标：恢复∕部分恢复下尿路功能，提高控尿∕排尿能力，减少残余尿量（残余尿量</a:t>
            </a:r>
            <a:r>
              <a:rPr lang="en-US" altLang="zh-CN" dirty="0"/>
              <a:t>&lt;100ml</a:t>
            </a:r>
            <a:r>
              <a:rPr lang="zh-CN" altLang="zh-CN" dirty="0"/>
              <a:t>），预防泌尿系感染，提高患者生活质量。</a:t>
            </a:r>
          </a:p>
          <a:p>
            <a:r>
              <a:rPr lang="zh-CN" altLang="zh-CN" dirty="0"/>
              <a:t>治疗管理</a:t>
            </a:r>
          </a:p>
          <a:p>
            <a:r>
              <a:rPr lang="en-US" altLang="zh-CN" dirty="0"/>
              <a:t>1  </a:t>
            </a:r>
            <a:r>
              <a:rPr lang="zh-CN" altLang="zh-CN" dirty="0"/>
              <a:t>神经重症患者早期留置导尿管，预防膀胱过度储尿；保持引流通路的密闭性，以免细菌逆行感染；采用间歇导尿协助膀胱排空，导尿频率</a:t>
            </a:r>
            <a:r>
              <a:rPr lang="en-US" altLang="zh-CN" dirty="0"/>
              <a:t>4</a:t>
            </a:r>
            <a:r>
              <a:rPr lang="zh-CN" altLang="zh-CN" dirty="0"/>
              <a:t>—</a:t>
            </a:r>
            <a:r>
              <a:rPr lang="en-US" altLang="zh-CN" dirty="0"/>
              <a:t>6</a:t>
            </a:r>
            <a:r>
              <a:rPr lang="zh-CN" altLang="zh-CN" dirty="0"/>
              <a:t>次</a:t>
            </a:r>
            <a:r>
              <a:rPr lang="en-US" altLang="zh-CN" dirty="0"/>
              <a:t>/</a:t>
            </a:r>
            <a:r>
              <a:rPr lang="zh-CN" altLang="zh-CN" dirty="0"/>
              <a:t>天，导尿时膀胱容量小于</a:t>
            </a:r>
            <a:r>
              <a:rPr lang="en-US" altLang="zh-CN" dirty="0"/>
              <a:t>400ml</a:t>
            </a:r>
            <a:r>
              <a:rPr lang="zh-CN" altLang="zh-CN" dirty="0"/>
              <a:t>（有条件可采用</a:t>
            </a:r>
            <a:r>
              <a:rPr lang="en-US" altLang="zh-CN" dirty="0"/>
              <a:t>B</a:t>
            </a:r>
            <a:r>
              <a:rPr lang="zh-CN" altLang="zh-CN" dirty="0"/>
              <a:t>超监测膀胱容量）。积极创造条件尽早拔除经尿道留置的导尿管。</a:t>
            </a:r>
          </a:p>
          <a:p>
            <a:r>
              <a:rPr lang="en-US" altLang="zh-CN" dirty="0"/>
              <a:t>2  </a:t>
            </a:r>
            <a:r>
              <a:rPr lang="zh-CN" altLang="zh-CN" dirty="0"/>
              <a:t>需较长时间留置尿管的患者可选择经耻骨上膀胱造瘘。</a:t>
            </a:r>
          </a:p>
          <a:p>
            <a:endParaRPr lang="zh-CN" altLang="en-US" dirty="0"/>
          </a:p>
        </p:txBody>
      </p:sp>
      <p:sp>
        <p:nvSpPr>
          <p:cNvPr id="4" name="文本框 3">
            <a:extLst>
              <a:ext uri="{FF2B5EF4-FFF2-40B4-BE49-F238E27FC236}">
                <a16:creationId xmlns:a16="http://schemas.microsoft.com/office/drawing/2014/main" xmlns="" id="{348F5CBE-9B39-410F-AB75-1216B12DCD80}"/>
              </a:ext>
            </a:extLst>
          </p:cNvPr>
          <p:cNvSpPr txBox="1"/>
          <p:nvPr/>
        </p:nvSpPr>
        <p:spPr>
          <a:xfrm>
            <a:off x="3749040" y="1371600"/>
            <a:ext cx="4856480" cy="769441"/>
          </a:xfrm>
          <a:prstGeom prst="rect">
            <a:avLst/>
          </a:prstGeom>
          <a:noFill/>
        </p:spPr>
        <p:txBody>
          <a:bodyPr wrap="square" rtlCol="0">
            <a:spAutoFit/>
          </a:bodyPr>
          <a:lstStyle/>
          <a:p>
            <a:r>
              <a:rPr lang="zh-CN" altLang="en-US" sz="4400" dirty="0"/>
              <a:t>治疗目标与管理</a:t>
            </a:r>
          </a:p>
        </p:txBody>
      </p:sp>
    </p:spTree>
    <p:extLst>
      <p:ext uri="{BB962C8B-B14F-4D97-AF65-F5344CB8AC3E}">
        <p14:creationId xmlns:p14="http://schemas.microsoft.com/office/powerpoint/2010/main" xmlns="" val="16885382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70F9F90-CAEE-45E3-8E9A-64ABD3BE92DF}"/>
              </a:ext>
            </a:extLst>
          </p:cNvPr>
          <p:cNvSpPr>
            <a:spLocks noGrp="1"/>
          </p:cNvSpPr>
          <p:nvPr>
            <p:ph type="title"/>
          </p:nvPr>
        </p:nvSpPr>
        <p:spPr/>
        <p:txBody>
          <a:bodyPr>
            <a:normAutofit fontScale="90000"/>
          </a:bodyPr>
          <a:lstStyle/>
          <a:p>
            <a:r>
              <a:rPr lang="en-US" altLang="zh-CN" b="1" dirty="0"/>
              <a:t> </a:t>
            </a:r>
            <a:r>
              <a:rPr lang="zh-CN" altLang="en-US" b="1" dirty="0"/>
              <a:t>六、</a:t>
            </a:r>
            <a:r>
              <a:rPr lang="zh-CN" altLang="zh-CN" b="1" dirty="0"/>
              <a:t>肌骨管理</a:t>
            </a:r>
            <a:r>
              <a:rPr lang="zh-CN" altLang="zh-CN" dirty="0"/>
              <a:t/>
            </a:r>
            <a:br>
              <a:rPr lang="zh-CN" altLang="zh-CN" dirty="0"/>
            </a:br>
            <a:endParaRPr lang="zh-CN" altLang="en-US" dirty="0"/>
          </a:p>
        </p:txBody>
      </p:sp>
      <p:sp>
        <p:nvSpPr>
          <p:cNvPr id="3" name="内容占位符 2">
            <a:extLst>
              <a:ext uri="{FF2B5EF4-FFF2-40B4-BE49-F238E27FC236}">
                <a16:creationId xmlns:a16="http://schemas.microsoft.com/office/drawing/2014/main" xmlns="" id="{98288F83-6AE2-4891-9149-8DF34B03DE04}"/>
              </a:ext>
            </a:extLst>
          </p:cNvPr>
          <p:cNvSpPr>
            <a:spLocks noGrp="1"/>
          </p:cNvSpPr>
          <p:nvPr>
            <p:ph idx="1"/>
          </p:nvPr>
        </p:nvSpPr>
        <p:spPr/>
        <p:txBody>
          <a:bodyPr/>
          <a:lstStyle/>
          <a:p>
            <a:r>
              <a:rPr lang="zh-CN" altLang="zh-CN" sz="4000" dirty="0"/>
              <a:t>肌肉骨关节康复管理主要包括肌痉挛、肌腱挛缩、骨关节僵直畸形及骨化性肌炎的评估和防治。</a:t>
            </a:r>
          </a:p>
          <a:p>
            <a:endParaRPr lang="zh-CN" altLang="en-US" dirty="0"/>
          </a:p>
        </p:txBody>
      </p:sp>
    </p:spTree>
    <p:extLst>
      <p:ext uri="{BB962C8B-B14F-4D97-AF65-F5344CB8AC3E}">
        <p14:creationId xmlns:p14="http://schemas.microsoft.com/office/powerpoint/2010/main" xmlns="" val="25635387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C0BB71AC-BFB3-4617-AF37-9422C3D124D5}"/>
              </a:ext>
            </a:extLst>
          </p:cNvPr>
          <p:cNvSpPr>
            <a:spLocks noGrp="1"/>
          </p:cNvSpPr>
          <p:nvPr>
            <p:ph type="title"/>
          </p:nvPr>
        </p:nvSpPr>
        <p:spPr/>
        <p:txBody>
          <a:bodyPr/>
          <a:lstStyle/>
          <a:p>
            <a:r>
              <a:rPr lang="zh-CN" altLang="zh-CN" dirty="0"/>
              <a:t>肌痉挛</a:t>
            </a:r>
            <a:endParaRPr lang="zh-CN" altLang="en-US" dirty="0"/>
          </a:p>
        </p:txBody>
      </p:sp>
      <p:sp>
        <p:nvSpPr>
          <p:cNvPr id="3" name="内容占位符 2">
            <a:extLst>
              <a:ext uri="{FF2B5EF4-FFF2-40B4-BE49-F238E27FC236}">
                <a16:creationId xmlns:a16="http://schemas.microsoft.com/office/drawing/2014/main" xmlns="" id="{1C30D1DD-0E48-4167-825D-DFD2B6C6D90A}"/>
              </a:ext>
            </a:extLst>
          </p:cNvPr>
          <p:cNvSpPr>
            <a:spLocks noGrp="1"/>
          </p:cNvSpPr>
          <p:nvPr>
            <p:ph idx="1"/>
          </p:nvPr>
        </p:nvSpPr>
        <p:spPr>
          <a:xfrm>
            <a:off x="1295401" y="2458720"/>
            <a:ext cx="9601196" cy="3769360"/>
          </a:xfrm>
        </p:spPr>
        <p:txBody>
          <a:bodyPr>
            <a:normAutofit fontScale="77500" lnSpcReduction="20000"/>
          </a:bodyPr>
          <a:lstStyle/>
          <a:p>
            <a:r>
              <a:rPr lang="zh-CN" altLang="zh-CN" dirty="0"/>
              <a:t>肌痉挛评定：主要包括对肢体痉挛程度（</a:t>
            </a:r>
            <a:r>
              <a:rPr lang="en-US" altLang="zh-CN" dirty="0"/>
              <a:t>MAS</a:t>
            </a:r>
            <a:r>
              <a:rPr lang="zh-CN" altLang="zh-CN" dirty="0"/>
              <a:t>量表）评估，另外，还包括痉挛累及关节的主被动活动度（</a:t>
            </a:r>
            <a:r>
              <a:rPr lang="en-US" altLang="zh-CN" dirty="0"/>
              <a:t>ROM</a:t>
            </a:r>
            <a:r>
              <a:rPr lang="zh-CN" altLang="zh-CN" dirty="0"/>
              <a:t>）评估、痉挛肢体疼痛程度（</a:t>
            </a:r>
            <a:r>
              <a:rPr lang="en-US" altLang="zh-CN" dirty="0"/>
              <a:t>VAS</a:t>
            </a:r>
            <a:r>
              <a:rPr lang="zh-CN" altLang="zh-CN" dirty="0"/>
              <a:t>）评估、痉挛肢体功能状态评估（</a:t>
            </a:r>
            <a:r>
              <a:rPr lang="en-US" altLang="zh-CN" dirty="0"/>
              <a:t>FMA</a:t>
            </a:r>
            <a:r>
              <a:rPr lang="zh-CN" altLang="zh-CN" dirty="0"/>
              <a:t>）。</a:t>
            </a:r>
          </a:p>
          <a:p>
            <a:r>
              <a:rPr lang="zh-CN" altLang="zh-CN" dirty="0"/>
              <a:t>预防和康复技术</a:t>
            </a:r>
          </a:p>
          <a:p>
            <a:r>
              <a:rPr lang="en-US" altLang="zh-CN" dirty="0"/>
              <a:t>1  </a:t>
            </a:r>
            <a:r>
              <a:rPr lang="zh-CN" altLang="zh-CN" dirty="0"/>
              <a:t>对尚未发生肌痉挛的患者，要注重瘫痪肢体良姿位摆放。体位姿势不良、小便潴留、感染及压疮等并发症及不适均会诱发或加重痉挛，积极防治并发症有助减轻肌痉挛。</a:t>
            </a:r>
          </a:p>
          <a:p>
            <a:r>
              <a:rPr lang="en-US" altLang="zh-CN" dirty="0"/>
              <a:t>2  </a:t>
            </a:r>
            <a:r>
              <a:rPr lang="zh-CN" altLang="zh-CN" dirty="0"/>
              <a:t>药物治疗：英国国家卫生与临床优化研究所（</a:t>
            </a:r>
            <a:r>
              <a:rPr lang="en-US" altLang="zh-CN" dirty="0"/>
              <a:t>national institute for health and clinical excellence</a:t>
            </a:r>
            <a:r>
              <a:rPr lang="zh-CN" altLang="zh-CN" dirty="0"/>
              <a:t>，</a:t>
            </a:r>
            <a:r>
              <a:rPr lang="en-US" altLang="zh-CN" dirty="0"/>
              <a:t>NICE</a:t>
            </a:r>
            <a:r>
              <a:rPr lang="zh-CN" altLang="zh-CN" dirty="0"/>
              <a:t>）推荐巴氯芬（</a:t>
            </a:r>
            <a:r>
              <a:rPr lang="en-US" altLang="zh-CN" dirty="0"/>
              <a:t>Baclofen</a:t>
            </a:r>
            <a:r>
              <a:rPr lang="zh-CN" altLang="zh-CN" dirty="0"/>
              <a:t>）为一线用药</a:t>
            </a:r>
            <a:r>
              <a:rPr lang="en-US" altLang="zh-CN" dirty="0"/>
              <a:t>[25]</a:t>
            </a:r>
            <a:r>
              <a:rPr lang="zh-CN" altLang="zh-CN" dirty="0"/>
              <a:t>。替扎尼定（</a:t>
            </a:r>
            <a:r>
              <a:rPr lang="en-US" altLang="zh-CN" dirty="0"/>
              <a:t>Tizanidine</a:t>
            </a:r>
            <a:r>
              <a:rPr lang="zh-CN" altLang="zh-CN" dirty="0"/>
              <a:t>）和丹曲林（</a:t>
            </a:r>
            <a:r>
              <a:rPr lang="en-US" altLang="zh-CN" dirty="0"/>
              <a:t>dantrolene</a:t>
            </a:r>
            <a:r>
              <a:rPr lang="zh-CN" altLang="zh-CN" dirty="0"/>
              <a:t>）为二线用药。苯二氮卓类（</a:t>
            </a:r>
            <a:r>
              <a:rPr lang="en-US" altLang="zh-CN" dirty="0"/>
              <a:t>Benzodiazepines</a:t>
            </a:r>
            <a:r>
              <a:rPr lang="zh-CN" altLang="zh-CN" dirty="0"/>
              <a:t>）有显著嗜睡等副作用需严格把握其适应证和用法用量。</a:t>
            </a:r>
          </a:p>
          <a:p>
            <a:r>
              <a:rPr lang="en-US" altLang="zh-CN" dirty="0"/>
              <a:t>3  </a:t>
            </a:r>
            <a:r>
              <a:rPr lang="zh-CN" altLang="zh-CN" dirty="0"/>
              <a:t>肉毒毒素局部注射：肉毒毒素（</a:t>
            </a:r>
            <a:r>
              <a:rPr lang="en-US" altLang="zh-CN" dirty="0"/>
              <a:t>Botulinum toxin</a:t>
            </a:r>
            <a:r>
              <a:rPr lang="zh-CN" altLang="zh-CN" dirty="0"/>
              <a:t>）注射是治疗局灶性痉挛的首选方法。</a:t>
            </a:r>
          </a:p>
        </p:txBody>
      </p:sp>
    </p:spTree>
    <p:extLst>
      <p:ext uri="{BB962C8B-B14F-4D97-AF65-F5344CB8AC3E}">
        <p14:creationId xmlns:p14="http://schemas.microsoft.com/office/powerpoint/2010/main" xmlns="" val="7669731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482337C4-8FB0-4759-9E3E-2002DC4EB4E0}"/>
              </a:ext>
            </a:extLst>
          </p:cNvPr>
          <p:cNvSpPr>
            <a:spLocks noGrp="1"/>
          </p:cNvSpPr>
          <p:nvPr>
            <p:ph type="title"/>
          </p:nvPr>
        </p:nvSpPr>
        <p:spPr/>
        <p:txBody>
          <a:bodyPr/>
          <a:lstStyle/>
          <a:p>
            <a:r>
              <a:rPr lang="zh-CN" altLang="zh-CN" dirty="0"/>
              <a:t>肌痉挛</a:t>
            </a:r>
            <a:endParaRPr lang="zh-CN" altLang="en-US" dirty="0"/>
          </a:p>
        </p:txBody>
      </p:sp>
      <p:sp>
        <p:nvSpPr>
          <p:cNvPr id="3" name="内容占位符 2">
            <a:extLst>
              <a:ext uri="{FF2B5EF4-FFF2-40B4-BE49-F238E27FC236}">
                <a16:creationId xmlns:a16="http://schemas.microsoft.com/office/drawing/2014/main" xmlns="" id="{57626154-600E-4BE7-B983-F89374B285E4}"/>
              </a:ext>
            </a:extLst>
          </p:cNvPr>
          <p:cNvSpPr>
            <a:spLocks noGrp="1"/>
          </p:cNvSpPr>
          <p:nvPr>
            <p:ph idx="1"/>
          </p:nvPr>
        </p:nvSpPr>
        <p:spPr/>
        <p:txBody>
          <a:bodyPr/>
          <a:lstStyle/>
          <a:p>
            <a:r>
              <a:rPr lang="en-US" altLang="zh-CN" dirty="0"/>
              <a:t>4  </a:t>
            </a:r>
            <a:r>
              <a:rPr lang="zh-CN" altLang="zh-CN" dirty="0"/>
              <a:t>物理因子治疗：可选的抗痉挛治疗包括体外冲击波、经皮电刺激、经颅磁刺激、经颅直流电刺激治疗等。站立训练有利于减轻肌痉挛程度。</a:t>
            </a:r>
          </a:p>
          <a:p>
            <a:r>
              <a:rPr lang="en-US" altLang="zh-CN" dirty="0"/>
              <a:t>5  </a:t>
            </a:r>
            <a:r>
              <a:rPr lang="zh-CN" altLang="zh-CN" dirty="0"/>
              <a:t>辅具治疗：佩戴支具可有效缓解或预防肌痉挛。</a:t>
            </a:r>
          </a:p>
          <a:p>
            <a:r>
              <a:rPr lang="en-US" altLang="zh-CN" dirty="0"/>
              <a:t>6  </a:t>
            </a:r>
            <a:r>
              <a:rPr lang="zh-CN" altLang="zh-CN" dirty="0"/>
              <a:t>手术治疗：药物治疗无效的严重痉挛和肌腱挛缩，可采用外科手术方法进行治疗，手术方法包括肌腱延长术、肌腱转移术和肌腱切断术。</a:t>
            </a:r>
          </a:p>
          <a:p>
            <a:endParaRPr lang="zh-CN" altLang="en-US" dirty="0"/>
          </a:p>
        </p:txBody>
      </p:sp>
    </p:spTree>
    <p:extLst>
      <p:ext uri="{BB962C8B-B14F-4D97-AF65-F5344CB8AC3E}">
        <p14:creationId xmlns:p14="http://schemas.microsoft.com/office/powerpoint/2010/main" xmlns="" val="32572065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C1DE2A6-A33C-4053-A06E-7D44886DDAA8}"/>
              </a:ext>
            </a:extLst>
          </p:cNvPr>
          <p:cNvSpPr>
            <a:spLocks noGrp="1"/>
          </p:cNvSpPr>
          <p:nvPr>
            <p:ph type="title"/>
          </p:nvPr>
        </p:nvSpPr>
        <p:spPr/>
        <p:txBody>
          <a:bodyPr>
            <a:normAutofit fontScale="90000"/>
          </a:bodyPr>
          <a:lstStyle/>
          <a:p>
            <a:r>
              <a:rPr lang="zh-CN" altLang="zh-CN" dirty="0"/>
              <a:t>关节僵直</a:t>
            </a:r>
            <a:br>
              <a:rPr lang="zh-CN" altLang="zh-CN" dirty="0"/>
            </a:br>
            <a:endParaRPr lang="zh-CN" altLang="en-US" dirty="0"/>
          </a:p>
        </p:txBody>
      </p:sp>
      <p:sp>
        <p:nvSpPr>
          <p:cNvPr id="3" name="内容占位符 2">
            <a:extLst>
              <a:ext uri="{FF2B5EF4-FFF2-40B4-BE49-F238E27FC236}">
                <a16:creationId xmlns:a16="http://schemas.microsoft.com/office/drawing/2014/main" xmlns="" id="{A0FD873B-68EB-4A92-A7E5-A54099CA733C}"/>
              </a:ext>
            </a:extLst>
          </p:cNvPr>
          <p:cNvSpPr>
            <a:spLocks noGrp="1"/>
          </p:cNvSpPr>
          <p:nvPr>
            <p:ph idx="1"/>
          </p:nvPr>
        </p:nvSpPr>
        <p:spPr/>
        <p:txBody>
          <a:bodyPr/>
          <a:lstStyle/>
          <a:p>
            <a:r>
              <a:rPr lang="en-US" altLang="zh-CN" dirty="0"/>
              <a:t>1  </a:t>
            </a:r>
            <a:r>
              <a:rPr lang="zh-CN" altLang="zh-CN" dirty="0"/>
              <a:t>关节僵直评定：除受累关节的主被动活动度测量，疼痛程度</a:t>
            </a:r>
            <a:r>
              <a:rPr lang="en-US" altLang="zh-CN" dirty="0"/>
              <a:t>VAS</a:t>
            </a:r>
            <a:r>
              <a:rPr lang="zh-CN" altLang="zh-CN" dirty="0"/>
              <a:t>评估。还应完善日常生活能力评估等。</a:t>
            </a:r>
          </a:p>
          <a:p>
            <a:r>
              <a:rPr lang="en-US" altLang="zh-CN" dirty="0"/>
              <a:t>2  </a:t>
            </a:r>
            <a:r>
              <a:rPr lang="zh-CN" altLang="zh-CN" dirty="0"/>
              <a:t>预防和康复技术：对于患者不能保持正常主动活动的关节，避免将其长时间保持同一位置，应按一定时间间隔加强肢体被动活动。加强对瘫痪肢体的监护，发现关节活动受限时应积极处理，避免僵直加重。受累关节主、被动活动，以不明显加重患者疼痛为度，避免过度暴力牵伸关节导致软组织损伤。物理因子如蜡疗、磁热疗法、超声波及低频电疗等可改善软组织延展性。</a:t>
            </a:r>
          </a:p>
          <a:p>
            <a:endParaRPr lang="zh-CN" altLang="en-US" dirty="0"/>
          </a:p>
        </p:txBody>
      </p:sp>
    </p:spTree>
    <p:extLst>
      <p:ext uri="{BB962C8B-B14F-4D97-AF65-F5344CB8AC3E}">
        <p14:creationId xmlns:p14="http://schemas.microsoft.com/office/powerpoint/2010/main" xmlns="" val="6498922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897F8D1-301E-40D6-8155-D2041261C52B}"/>
              </a:ext>
            </a:extLst>
          </p:cNvPr>
          <p:cNvSpPr>
            <a:spLocks noGrp="1"/>
          </p:cNvSpPr>
          <p:nvPr>
            <p:ph type="title"/>
          </p:nvPr>
        </p:nvSpPr>
        <p:spPr/>
        <p:txBody>
          <a:bodyPr>
            <a:normAutofit fontScale="90000"/>
          </a:bodyPr>
          <a:lstStyle/>
          <a:p>
            <a:r>
              <a:rPr lang="zh-CN" altLang="zh-CN" dirty="0"/>
              <a:t>骨化性肌炎</a:t>
            </a:r>
            <a:br>
              <a:rPr lang="zh-CN" altLang="zh-CN" dirty="0"/>
            </a:br>
            <a:endParaRPr lang="zh-CN" altLang="en-US" dirty="0"/>
          </a:p>
        </p:txBody>
      </p:sp>
      <p:sp>
        <p:nvSpPr>
          <p:cNvPr id="3" name="内容占位符 2">
            <a:extLst>
              <a:ext uri="{FF2B5EF4-FFF2-40B4-BE49-F238E27FC236}">
                <a16:creationId xmlns:a16="http://schemas.microsoft.com/office/drawing/2014/main" xmlns="" id="{2904291E-C1C2-4B60-BC11-3205FBA839D2}"/>
              </a:ext>
            </a:extLst>
          </p:cNvPr>
          <p:cNvSpPr>
            <a:spLocks noGrp="1"/>
          </p:cNvSpPr>
          <p:nvPr>
            <p:ph idx="1"/>
          </p:nvPr>
        </p:nvSpPr>
        <p:spPr/>
        <p:txBody>
          <a:bodyPr>
            <a:normAutofit fontScale="92500" lnSpcReduction="20000"/>
          </a:bodyPr>
          <a:lstStyle/>
          <a:p>
            <a:r>
              <a:rPr lang="zh-CN" altLang="zh-CN" dirty="0"/>
              <a:t>骨化性肌炎评定：包括对骨化性肌炎状况的评估，局部疼痛评估和骨化性肌炎对肢体活动影响的评估。骨化性肌炎评估应包括</a:t>
            </a:r>
            <a:r>
              <a:rPr lang="en-US" altLang="zh-CN" dirty="0"/>
              <a:t>X</a:t>
            </a:r>
            <a:r>
              <a:rPr lang="zh-CN" altLang="zh-CN" dirty="0"/>
              <a:t>线检查评估了解肌炎范围及成熟程度。</a:t>
            </a:r>
          </a:p>
          <a:p>
            <a:r>
              <a:rPr lang="zh-CN" altLang="zh-CN" dirty="0"/>
              <a:t>预防和康复技术：骨化性肌炎常出现于严重的继发性创伤，创伤后血肿的肢体部位应积极抽吸并加压包扎，以预防和减少骨化性肌炎的发生；对于创伤部位不要盲目进行推拿按摩。一旦发生骨化性肌炎应积极应对，当患者伴随明显疼痛症状时可适当制动受累肢体，加用</a:t>
            </a:r>
            <a:r>
              <a:rPr lang="en-US" altLang="zh-CN" dirty="0"/>
              <a:t>NSAIDs</a:t>
            </a:r>
            <a:r>
              <a:rPr lang="zh-CN" altLang="zh-CN" dirty="0"/>
              <a:t>类消炎镇痛药物或</a:t>
            </a:r>
            <a:r>
              <a:rPr lang="en-US" altLang="zh-CN" dirty="0"/>
              <a:t>/</a:t>
            </a:r>
            <a:r>
              <a:rPr lang="zh-CN" altLang="zh-CN" dirty="0"/>
              <a:t>和活血通络、化瘀散结中药外敷。原则上应避免早期对骨化性肌炎部位进行温热治疗，可轻柔被动活动受累肢体，受累肢体摆放要求尽量减少对骨化性肌炎处的刺激。其他物理治疗手段包括超短波、超声波等。保守治疗无效可考虑手术治疗。</a:t>
            </a:r>
          </a:p>
          <a:p>
            <a:endParaRPr lang="zh-CN" altLang="en-US" dirty="0"/>
          </a:p>
        </p:txBody>
      </p:sp>
    </p:spTree>
    <p:extLst>
      <p:ext uri="{BB962C8B-B14F-4D97-AF65-F5344CB8AC3E}">
        <p14:creationId xmlns:p14="http://schemas.microsoft.com/office/powerpoint/2010/main" xmlns="" val="22112812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66F2B33-397F-40C7-B6C0-F226223082B1}"/>
              </a:ext>
            </a:extLst>
          </p:cNvPr>
          <p:cNvSpPr>
            <a:spLocks noGrp="1"/>
          </p:cNvSpPr>
          <p:nvPr>
            <p:ph type="title"/>
          </p:nvPr>
        </p:nvSpPr>
        <p:spPr/>
        <p:txBody>
          <a:bodyPr/>
          <a:lstStyle/>
          <a:p>
            <a:r>
              <a:rPr lang="zh-CN" altLang="en-US" b="1" dirty="0"/>
              <a:t>七、</a:t>
            </a:r>
            <a:r>
              <a:rPr lang="zh-CN" altLang="zh-CN" b="1" dirty="0"/>
              <a:t>人工气道管理</a:t>
            </a:r>
            <a:endParaRPr lang="zh-CN" altLang="en-US" dirty="0"/>
          </a:p>
        </p:txBody>
      </p:sp>
      <p:sp>
        <p:nvSpPr>
          <p:cNvPr id="3" name="内容占位符 2">
            <a:extLst>
              <a:ext uri="{FF2B5EF4-FFF2-40B4-BE49-F238E27FC236}">
                <a16:creationId xmlns:a16="http://schemas.microsoft.com/office/drawing/2014/main" xmlns="" id="{59151DFB-58BF-47C2-AE85-CA88A88F63D6}"/>
              </a:ext>
            </a:extLst>
          </p:cNvPr>
          <p:cNvSpPr>
            <a:spLocks noGrp="1"/>
          </p:cNvSpPr>
          <p:nvPr>
            <p:ph idx="1"/>
          </p:nvPr>
        </p:nvSpPr>
        <p:spPr/>
        <p:txBody>
          <a:bodyPr>
            <a:normAutofit lnSpcReduction="10000"/>
          </a:bodyPr>
          <a:lstStyle/>
          <a:p>
            <a:r>
              <a:rPr lang="zh-CN" altLang="zh-CN" dirty="0"/>
              <a:t>人工气道管理，目的是保持气道通畅，预防和纠正低氧血症，充分痰液引流及预防误吸。</a:t>
            </a:r>
          </a:p>
          <a:p>
            <a:r>
              <a:rPr lang="zh-CN" altLang="zh-CN" dirty="0"/>
              <a:t>气道评定</a:t>
            </a:r>
          </a:p>
          <a:p>
            <a:r>
              <a:rPr lang="zh-CN" altLang="zh-CN" dirty="0"/>
              <a:t>人工气道建立并辅以呼吸支持后，应定期评估患者呼吸及氧合情况，判断缺氧是否得到缓解；气道是否通畅。若呼吸时听到哨鸣音或呼吸困难或吸痰时吸痰管进入不畅，均应进一步检查确定气道内状况；定期评定痰液黏稠度：过黏或有痰痂提示气道湿化不足；痰液清稀，量多，需不停吸引，提示湿化过度。</a:t>
            </a:r>
            <a:r>
              <a:rPr lang="en-US" altLang="zh-CN" dirty="0"/>
              <a:t> </a:t>
            </a:r>
            <a:endParaRPr lang="zh-CN" altLang="zh-CN" dirty="0"/>
          </a:p>
          <a:p>
            <a:endParaRPr lang="zh-CN" altLang="en-US" dirty="0"/>
          </a:p>
        </p:txBody>
      </p:sp>
    </p:spTree>
    <p:extLst>
      <p:ext uri="{BB962C8B-B14F-4D97-AF65-F5344CB8AC3E}">
        <p14:creationId xmlns:p14="http://schemas.microsoft.com/office/powerpoint/2010/main" xmlns="" val="13333747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C7DA231D-4FAA-4A50-BFB0-C70EE1E88035}"/>
              </a:ext>
            </a:extLst>
          </p:cNvPr>
          <p:cNvSpPr>
            <a:spLocks noGrp="1"/>
          </p:cNvSpPr>
          <p:nvPr>
            <p:ph type="title"/>
          </p:nvPr>
        </p:nvSpPr>
        <p:spPr/>
        <p:txBody>
          <a:bodyPr/>
          <a:lstStyle/>
          <a:p>
            <a:r>
              <a:rPr lang="zh-CN" altLang="zh-CN" dirty="0"/>
              <a:t>气道分泌物管理</a:t>
            </a:r>
            <a:endParaRPr lang="zh-CN" altLang="en-US" dirty="0"/>
          </a:p>
        </p:txBody>
      </p:sp>
      <p:sp>
        <p:nvSpPr>
          <p:cNvPr id="3" name="内容占位符 2">
            <a:extLst>
              <a:ext uri="{FF2B5EF4-FFF2-40B4-BE49-F238E27FC236}">
                <a16:creationId xmlns:a16="http://schemas.microsoft.com/office/drawing/2014/main" xmlns="" id="{16ED84A5-03EF-432E-8711-79D229438BDF}"/>
              </a:ext>
            </a:extLst>
          </p:cNvPr>
          <p:cNvSpPr>
            <a:spLocks noGrp="1"/>
          </p:cNvSpPr>
          <p:nvPr>
            <p:ph idx="1"/>
          </p:nvPr>
        </p:nvSpPr>
        <p:spPr/>
        <p:txBody>
          <a:bodyPr>
            <a:normAutofit fontScale="92500" lnSpcReduction="20000"/>
          </a:bodyPr>
          <a:lstStyle/>
          <a:p>
            <a:r>
              <a:rPr lang="zh-CN" altLang="zh-CN" dirty="0"/>
              <a:t>规范气道分泌物吸引操作，有利于提高气道廓清术的效果。</a:t>
            </a:r>
          </a:p>
          <a:p>
            <a:r>
              <a:rPr lang="en-US" altLang="zh-CN" dirty="0"/>
              <a:t>1  </a:t>
            </a:r>
            <a:r>
              <a:rPr lang="zh-CN" altLang="zh-CN" dirty="0"/>
              <a:t>吸痰指征和时机：当肺感染，出现氧饱和度下降、双肺听诊出现大量的湿罗音；呼吸机监测面板上出现锯齿样的流速和</a:t>
            </a:r>
            <a:r>
              <a:rPr lang="en-US" altLang="zh-CN" dirty="0"/>
              <a:t>(</a:t>
            </a:r>
            <a:r>
              <a:rPr lang="zh-CN" altLang="zh-CN" dirty="0"/>
              <a:t>或</a:t>
            </a:r>
            <a:r>
              <a:rPr lang="en-US" altLang="zh-CN" dirty="0"/>
              <a:t>)</a:t>
            </a:r>
            <a:r>
              <a:rPr lang="zh-CN" altLang="zh-CN" dirty="0"/>
              <a:t>压力波形，排除管路积水和</a:t>
            </a:r>
            <a:r>
              <a:rPr lang="en-US" altLang="zh-CN" dirty="0"/>
              <a:t>(</a:t>
            </a:r>
            <a:r>
              <a:rPr lang="zh-CN" altLang="zh-CN" dirty="0"/>
              <a:t>或</a:t>
            </a:r>
            <a:r>
              <a:rPr lang="en-US" altLang="zh-CN" dirty="0"/>
              <a:t>)</a:t>
            </a:r>
            <a:r>
              <a:rPr lang="zh-CN" altLang="zh-CN" dirty="0"/>
              <a:t>抖动等引起时，则需进行吸引“改为”呼吸频率骤变、血氧饱和度下降、呼吸机显示锯齿状流速和</a:t>
            </a:r>
            <a:r>
              <a:rPr lang="en-US" altLang="zh-CN" dirty="0"/>
              <a:t>/</a:t>
            </a:r>
            <a:r>
              <a:rPr lang="zh-CN" altLang="zh-CN" dirty="0"/>
              <a:t>或波形等，听诊可闻及较多湿罗音或局部痰音、甚至“寂寞肺”征</a:t>
            </a:r>
            <a:r>
              <a:rPr lang="en-US" altLang="zh-CN" dirty="0"/>
              <a:t>[26]</a:t>
            </a:r>
            <a:r>
              <a:rPr lang="zh-CN" altLang="zh-CN" dirty="0"/>
              <a:t>。不宜定时吸痰，应按需吸痰。</a:t>
            </a:r>
          </a:p>
          <a:p>
            <a:r>
              <a:rPr lang="en-US" altLang="zh-CN" dirty="0"/>
              <a:t>2  </a:t>
            </a:r>
            <a:r>
              <a:rPr lang="zh-CN" altLang="zh-CN" dirty="0"/>
              <a:t>吸痰管和负压的选择：推荐采用有侧孔的吸痰管</a:t>
            </a:r>
            <a:r>
              <a:rPr lang="en-US" altLang="zh-CN" dirty="0"/>
              <a:t>[27]</a:t>
            </a:r>
            <a:r>
              <a:rPr lang="zh-CN" altLang="zh-CN" dirty="0"/>
              <a:t>；当吸痰管的管径超过人工气道内径的</a:t>
            </a:r>
            <a:r>
              <a:rPr lang="en-US" altLang="zh-CN" dirty="0"/>
              <a:t>50%</a:t>
            </a:r>
            <a:r>
              <a:rPr lang="zh-CN" altLang="zh-CN" dirty="0"/>
              <a:t>时，将显著增加气道阻力和呼气末肺容积</a:t>
            </a:r>
            <a:r>
              <a:rPr lang="en-US" altLang="zh-CN" dirty="0"/>
              <a:t>[27]</a:t>
            </a:r>
            <a:r>
              <a:rPr lang="zh-CN" altLang="zh-CN" dirty="0"/>
              <a:t>；文献报道，吸痰时成人负压应控制在</a:t>
            </a:r>
            <a:r>
              <a:rPr lang="en-US" altLang="zh-CN" dirty="0"/>
              <a:t>0.02</a:t>
            </a:r>
            <a:r>
              <a:rPr lang="zh-CN" altLang="zh-CN" dirty="0"/>
              <a:t>—</a:t>
            </a:r>
            <a:r>
              <a:rPr lang="en-US" altLang="zh-CN" dirty="0"/>
              <a:t>0.04MPa</a:t>
            </a:r>
            <a:r>
              <a:rPr lang="zh-CN" altLang="zh-CN" dirty="0"/>
              <a:t>，痰液粘稠者可适当增加负压</a:t>
            </a:r>
            <a:r>
              <a:rPr lang="en-US" altLang="zh-CN" dirty="0"/>
              <a:t>[28]</a:t>
            </a:r>
            <a:r>
              <a:rPr lang="zh-CN" altLang="zh-CN" dirty="0"/>
              <a:t>。</a:t>
            </a:r>
          </a:p>
          <a:p>
            <a:endParaRPr lang="zh-CN" altLang="en-US" dirty="0"/>
          </a:p>
        </p:txBody>
      </p:sp>
    </p:spTree>
    <p:extLst>
      <p:ext uri="{BB962C8B-B14F-4D97-AF65-F5344CB8AC3E}">
        <p14:creationId xmlns:p14="http://schemas.microsoft.com/office/powerpoint/2010/main" xmlns="" val="5931114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FC0B9029-414A-4AE7-BBD4-C2BB738DBD0D}"/>
              </a:ext>
            </a:extLst>
          </p:cNvPr>
          <p:cNvSpPr>
            <a:spLocks noGrp="1"/>
          </p:cNvSpPr>
          <p:nvPr>
            <p:ph type="title"/>
          </p:nvPr>
        </p:nvSpPr>
        <p:spPr/>
        <p:txBody>
          <a:bodyPr/>
          <a:lstStyle/>
          <a:p>
            <a:r>
              <a:rPr lang="zh-CN" altLang="zh-CN" dirty="0"/>
              <a:t>气道分泌物管理</a:t>
            </a:r>
            <a:endParaRPr lang="zh-CN" altLang="en-US" dirty="0"/>
          </a:p>
        </p:txBody>
      </p:sp>
      <p:sp>
        <p:nvSpPr>
          <p:cNvPr id="3" name="内容占位符 2">
            <a:extLst>
              <a:ext uri="{FF2B5EF4-FFF2-40B4-BE49-F238E27FC236}">
                <a16:creationId xmlns:a16="http://schemas.microsoft.com/office/drawing/2014/main" xmlns="" id="{9768D3B4-0CF5-4FD7-A6D8-4D2EE1F8A2B5}"/>
              </a:ext>
            </a:extLst>
          </p:cNvPr>
          <p:cNvSpPr>
            <a:spLocks noGrp="1"/>
          </p:cNvSpPr>
          <p:nvPr>
            <p:ph idx="1"/>
          </p:nvPr>
        </p:nvSpPr>
        <p:spPr/>
        <p:txBody>
          <a:bodyPr>
            <a:normAutofit fontScale="85000" lnSpcReduction="20000"/>
          </a:bodyPr>
          <a:lstStyle/>
          <a:p>
            <a:r>
              <a:rPr lang="en-US" altLang="zh-CN" dirty="0"/>
              <a:t>3  </a:t>
            </a:r>
            <a:r>
              <a:rPr lang="zh-CN" altLang="zh-CN" dirty="0"/>
              <a:t>吸痰前后患者给氧：在吸痰操作前后短时给患者吸入高浓度的氧，可减少吸痰过程中氧合降低以及由低氧导致的相关并发症</a:t>
            </a:r>
            <a:r>
              <a:rPr lang="en-US" altLang="zh-CN" dirty="0"/>
              <a:t>[28]</a:t>
            </a:r>
            <a:r>
              <a:rPr lang="zh-CN" altLang="zh-CN" dirty="0"/>
              <a:t>；联合肺开放可使低氧风险降低</a:t>
            </a:r>
            <a:r>
              <a:rPr lang="en-US" altLang="zh-CN" dirty="0"/>
              <a:t>55%[28]</a:t>
            </a:r>
            <a:r>
              <a:rPr lang="zh-CN" altLang="zh-CN" dirty="0"/>
              <a:t>，肺开放操作可通过简易呼吸器或呼吸机实现。</a:t>
            </a:r>
          </a:p>
          <a:p>
            <a:r>
              <a:rPr lang="en-US" altLang="zh-CN" dirty="0"/>
              <a:t>4  </a:t>
            </a:r>
            <a:r>
              <a:rPr lang="zh-CN" altLang="zh-CN" dirty="0"/>
              <a:t>封闭式吸痰及时间：封闭式吸痰可降低肺塌陷和低氧的程度，降低吸痰所致心律失常的发生率。封闭式吸痰可缩短机械通气时间，但对呼吸机相关肺炎的发生率无影响</a:t>
            </a:r>
            <a:r>
              <a:rPr lang="en-US" altLang="zh-CN" dirty="0"/>
              <a:t>[29]</a:t>
            </a:r>
            <a:r>
              <a:rPr lang="zh-CN" altLang="zh-CN" dirty="0"/>
              <a:t>。吸痰时间越长，吸痰导致的肺塌陷和低氧也越严重。吸痰时间宜限制在</a:t>
            </a:r>
            <a:r>
              <a:rPr lang="en-US" altLang="zh-CN" dirty="0"/>
              <a:t>15s</a:t>
            </a:r>
            <a:r>
              <a:rPr lang="zh-CN" altLang="zh-CN" dirty="0"/>
              <a:t>以内</a:t>
            </a:r>
            <a:r>
              <a:rPr lang="en-US" altLang="zh-CN" dirty="0"/>
              <a:t>[30]</a:t>
            </a:r>
            <a:r>
              <a:rPr lang="zh-CN" altLang="zh-CN" dirty="0"/>
              <a:t>。</a:t>
            </a:r>
          </a:p>
          <a:p>
            <a:r>
              <a:rPr lang="en-US" altLang="zh-CN" dirty="0"/>
              <a:t>5  </a:t>
            </a:r>
            <a:r>
              <a:rPr lang="zh-CN" altLang="zh-CN" dirty="0"/>
              <a:t>口、鼻腔吸引：持续口腔吸引可减少呼吸机相关性肺炎（</a:t>
            </a:r>
            <a:r>
              <a:rPr lang="en-US" altLang="zh-CN" dirty="0"/>
              <a:t>ventilator-associated pneumonia</a:t>
            </a:r>
            <a:r>
              <a:rPr lang="zh-CN" altLang="zh-CN" dirty="0"/>
              <a:t>，</a:t>
            </a:r>
            <a:r>
              <a:rPr lang="en-US" altLang="zh-CN" dirty="0"/>
              <a:t>VAP</a:t>
            </a:r>
            <a:r>
              <a:rPr lang="zh-CN" altLang="zh-CN" dirty="0"/>
              <a:t>）的发生率、延迟</a:t>
            </a:r>
            <a:r>
              <a:rPr lang="en-US" altLang="zh-CN" dirty="0"/>
              <a:t>VAP</a:t>
            </a:r>
            <a:r>
              <a:rPr lang="zh-CN" altLang="zh-CN" dirty="0"/>
              <a:t>的发生时间。在翻身前给予口腔吸引，亦可减少</a:t>
            </a:r>
            <a:r>
              <a:rPr lang="en-US" altLang="zh-CN" dirty="0"/>
              <a:t>VAP</a:t>
            </a:r>
            <a:r>
              <a:rPr lang="zh-CN" altLang="zh-CN" dirty="0"/>
              <a:t>的发生率。经鼻吸引困难时或出血风险较大的患者，可建立并通过口咽通气道行气管内吸痰。</a:t>
            </a:r>
          </a:p>
          <a:p>
            <a:endParaRPr lang="zh-CN" altLang="en-US" dirty="0"/>
          </a:p>
        </p:txBody>
      </p:sp>
    </p:spTree>
    <p:extLst>
      <p:ext uri="{BB962C8B-B14F-4D97-AF65-F5344CB8AC3E}">
        <p14:creationId xmlns:p14="http://schemas.microsoft.com/office/powerpoint/2010/main" xmlns="" val="504044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C743D01-FD47-492B-9EC0-9AF540F75424}"/>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xmlns="" id="{CCDA759F-0E22-45B8-89B5-2E8D4C95A309}"/>
              </a:ext>
            </a:extLst>
          </p:cNvPr>
          <p:cNvSpPr>
            <a:spLocks noGrp="1"/>
          </p:cNvSpPr>
          <p:nvPr>
            <p:ph idx="1"/>
          </p:nvPr>
        </p:nvSpPr>
        <p:spPr/>
        <p:txBody>
          <a:bodyPr/>
          <a:lstStyle/>
          <a:p>
            <a:r>
              <a:rPr lang="en-US" altLang="zh-CN" dirty="0"/>
              <a:t>6 </a:t>
            </a:r>
            <a:r>
              <a:rPr lang="zh-CN" altLang="zh-CN" dirty="0"/>
              <a:t>声门下吸引：声门下吸引可有效地清除积聚在气囊上方的分泌物，降低</a:t>
            </a:r>
            <a:r>
              <a:rPr lang="en-US" altLang="zh-CN" dirty="0"/>
              <a:t>VAP</a:t>
            </a:r>
            <a:r>
              <a:rPr lang="zh-CN" altLang="zh-CN" dirty="0"/>
              <a:t>的发生率、缩短机械通气时间</a:t>
            </a:r>
            <a:r>
              <a:rPr lang="en-US" altLang="zh-CN" dirty="0"/>
              <a:t>[29]</a:t>
            </a:r>
            <a:r>
              <a:rPr lang="zh-CN" altLang="zh-CN" dirty="0"/>
              <a:t>。</a:t>
            </a:r>
          </a:p>
          <a:p>
            <a:r>
              <a:rPr lang="en-US" altLang="zh-CN" dirty="0"/>
              <a:t>7  </a:t>
            </a:r>
            <a:r>
              <a:rPr lang="zh-CN" altLang="zh-CN" dirty="0"/>
              <a:t>气管镜吸痰：使用气管镜在可视的条件下吸痰，能较好地避免气道损伤，且能在气道检查的同时进行气道内分泌物吸引，尤其是对常规吸痰不畅的患者临床效果更好。</a:t>
            </a:r>
          </a:p>
          <a:p>
            <a:r>
              <a:rPr lang="en-US" altLang="zh-CN" dirty="0"/>
              <a:t>8  </a:t>
            </a:r>
            <a:r>
              <a:rPr lang="zh-CN" altLang="zh-CN" dirty="0"/>
              <a:t>吸痰时应尽可能减少对气道的刺激，减轻对血压和颅内压的影响，操作过程中要监测生命体征的变化。</a:t>
            </a:r>
          </a:p>
          <a:p>
            <a:endParaRPr lang="zh-CN" altLang="en-US" dirty="0"/>
          </a:p>
        </p:txBody>
      </p:sp>
    </p:spTree>
    <p:extLst>
      <p:ext uri="{BB962C8B-B14F-4D97-AF65-F5344CB8AC3E}">
        <p14:creationId xmlns:p14="http://schemas.microsoft.com/office/powerpoint/2010/main" xmlns="" val="32842232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C042EB2-F929-46DB-95A2-45175436A15C}"/>
              </a:ext>
            </a:extLst>
          </p:cNvPr>
          <p:cNvSpPr>
            <a:spLocks noGrp="1"/>
          </p:cNvSpPr>
          <p:nvPr>
            <p:ph type="title"/>
          </p:nvPr>
        </p:nvSpPr>
        <p:spPr/>
        <p:txBody>
          <a:bodyPr/>
          <a:lstStyle/>
          <a:p>
            <a:r>
              <a:rPr lang="zh-CN" altLang="zh-CN" dirty="0"/>
              <a:t>气囊管理</a:t>
            </a:r>
            <a:endParaRPr lang="zh-CN" altLang="en-US" dirty="0"/>
          </a:p>
        </p:txBody>
      </p:sp>
      <p:sp>
        <p:nvSpPr>
          <p:cNvPr id="3" name="内容占位符 2">
            <a:extLst>
              <a:ext uri="{FF2B5EF4-FFF2-40B4-BE49-F238E27FC236}">
                <a16:creationId xmlns:a16="http://schemas.microsoft.com/office/drawing/2014/main" xmlns="" id="{887E4EB4-3174-4CA1-8621-9B740E4A09A5}"/>
              </a:ext>
            </a:extLst>
          </p:cNvPr>
          <p:cNvSpPr>
            <a:spLocks noGrp="1"/>
          </p:cNvSpPr>
          <p:nvPr>
            <p:ph idx="1"/>
          </p:nvPr>
        </p:nvSpPr>
        <p:spPr/>
        <p:txBody>
          <a:bodyPr/>
          <a:lstStyle/>
          <a:p>
            <a:r>
              <a:rPr lang="zh-CN" altLang="zh-CN" dirty="0"/>
              <a:t>应定期监测人工气道的气囊压力。过低会出现漏气和误吸；过高则可导致气管壁受压，严重时发生缺血、穿孔，也可诱发气道痉挛。一般气囊压力应控制在</a:t>
            </a:r>
            <a:r>
              <a:rPr lang="en-US" altLang="zh-CN" dirty="0"/>
              <a:t>25</a:t>
            </a:r>
            <a:r>
              <a:rPr lang="zh-CN" altLang="zh-CN" dirty="0"/>
              <a:t>—</a:t>
            </a:r>
            <a:r>
              <a:rPr lang="en-US" altLang="zh-CN" dirty="0"/>
              <a:t>30cmH2O (1cmH2O=0.098kPa</a:t>
            </a:r>
            <a:r>
              <a:rPr lang="zh-CN" altLang="zh-CN" dirty="0"/>
              <a:t>）</a:t>
            </a:r>
            <a:r>
              <a:rPr lang="en-US" altLang="zh-CN" dirty="0"/>
              <a:t>[31]</a:t>
            </a:r>
            <a:r>
              <a:rPr lang="zh-CN" altLang="zh-CN" dirty="0"/>
              <a:t>。</a:t>
            </a:r>
          </a:p>
          <a:p>
            <a:endParaRPr lang="zh-CN" altLang="en-US" dirty="0"/>
          </a:p>
        </p:txBody>
      </p:sp>
    </p:spTree>
    <p:extLst>
      <p:ext uri="{BB962C8B-B14F-4D97-AF65-F5344CB8AC3E}">
        <p14:creationId xmlns:p14="http://schemas.microsoft.com/office/powerpoint/2010/main" xmlns="" val="3895902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9E2501E-A89D-4C78-A8C6-F7B948BF3D48}"/>
              </a:ext>
            </a:extLst>
          </p:cNvPr>
          <p:cNvSpPr>
            <a:spLocks noGrp="1"/>
          </p:cNvSpPr>
          <p:nvPr>
            <p:ph type="title"/>
          </p:nvPr>
        </p:nvSpPr>
        <p:spPr/>
        <p:txBody>
          <a:bodyPr/>
          <a:lstStyle/>
          <a:p>
            <a:r>
              <a:rPr lang="en-US" altLang="zh-CN" dirty="0"/>
              <a:t> </a:t>
            </a:r>
            <a:r>
              <a:rPr lang="zh-CN" altLang="zh-CN" dirty="0"/>
              <a:t>预防肺部感染的护理干预措施</a:t>
            </a:r>
            <a:endParaRPr lang="zh-CN" altLang="en-US" dirty="0"/>
          </a:p>
        </p:txBody>
      </p:sp>
      <p:sp>
        <p:nvSpPr>
          <p:cNvPr id="3" name="内容占位符 2">
            <a:extLst>
              <a:ext uri="{FF2B5EF4-FFF2-40B4-BE49-F238E27FC236}">
                <a16:creationId xmlns:a16="http://schemas.microsoft.com/office/drawing/2014/main" xmlns="" id="{0704BDDC-A4B9-420E-83A0-ABD7CB01758B}"/>
              </a:ext>
            </a:extLst>
          </p:cNvPr>
          <p:cNvSpPr>
            <a:spLocks noGrp="1"/>
          </p:cNvSpPr>
          <p:nvPr>
            <p:ph idx="1"/>
          </p:nvPr>
        </p:nvSpPr>
        <p:spPr/>
        <p:txBody>
          <a:bodyPr/>
          <a:lstStyle/>
          <a:p>
            <a:r>
              <a:rPr lang="en-US" altLang="zh-CN" dirty="0"/>
              <a:t>1  </a:t>
            </a:r>
            <a:r>
              <a:rPr lang="zh-CN" altLang="zh-CN" dirty="0"/>
              <a:t>防止误吸：使用带有气囊上吸引功能的导管，及时吸引声门下分泌物及返流物，可以更有效避免误吸。对吞咽障碍，食道反流、频繁呕吐有明显误吸风险的患者，建议短期留置鼻肠管。</a:t>
            </a:r>
            <a:r>
              <a:rPr lang="en-US" altLang="zh-CN" dirty="0"/>
              <a:t> </a:t>
            </a:r>
            <a:endParaRPr lang="zh-CN" altLang="zh-CN" dirty="0"/>
          </a:p>
          <a:p>
            <a:r>
              <a:rPr lang="en-US" altLang="zh-CN" dirty="0"/>
              <a:t>2  </a:t>
            </a:r>
            <a:r>
              <a:rPr lang="zh-CN" altLang="zh-CN" dirty="0"/>
              <a:t>保持口鼻清洁：采用带冲洗及吸引功能的专用牙刷做好口腔护理，每天</a:t>
            </a:r>
            <a:r>
              <a:rPr lang="en-US" altLang="zh-CN" dirty="0"/>
              <a:t>2</a:t>
            </a:r>
            <a:r>
              <a:rPr lang="zh-CN" altLang="zh-CN" dirty="0"/>
              <a:t>—</a:t>
            </a:r>
            <a:r>
              <a:rPr lang="en-US" altLang="zh-CN" dirty="0"/>
              <a:t>4</a:t>
            </a:r>
            <a:r>
              <a:rPr lang="zh-CN" altLang="zh-CN" dirty="0"/>
              <a:t>次。及时吸引口鼻腔分泌物。</a:t>
            </a:r>
          </a:p>
          <a:p>
            <a:r>
              <a:rPr lang="en-US" altLang="zh-CN" dirty="0"/>
              <a:t>3  </a:t>
            </a:r>
            <a:r>
              <a:rPr lang="zh-CN" altLang="zh-CN" dirty="0"/>
              <a:t>落实隔离措施：根据院感管理制度，所有治疗及康复的仪器注意单人单用，或前后消毒。</a:t>
            </a:r>
          </a:p>
          <a:p>
            <a:endParaRPr lang="zh-CN" altLang="en-US" dirty="0"/>
          </a:p>
        </p:txBody>
      </p:sp>
    </p:spTree>
    <p:extLst>
      <p:ext uri="{BB962C8B-B14F-4D97-AF65-F5344CB8AC3E}">
        <p14:creationId xmlns:p14="http://schemas.microsoft.com/office/powerpoint/2010/main" xmlns="" val="857689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1D325E6-B7E6-452D-8CDB-F75D7F02C377}"/>
              </a:ext>
            </a:extLst>
          </p:cNvPr>
          <p:cNvSpPr>
            <a:spLocks noGrp="1"/>
          </p:cNvSpPr>
          <p:nvPr>
            <p:ph type="title"/>
          </p:nvPr>
        </p:nvSpPr>
        <p:spPr/>
        <p:txBody>
          <a:bodyPr/>
          <a:lstStyle/>
          <a:p>
            <a:r>
              <a:rPr lang="zh-CN" altLang="en-US" b="1" dirty="0"/>
              <a:t>八、</a:t>
            </a:r>
            <a:r>
              <a:rPr lang="zh-CN" altLang="zh-CN" b="1" dirty="0"/>
              <a:t>皮肤管理</a:t>
            </a:r>
            <a:endParaRPr lang="zh-CN" altLang="en-US" dirty="0"/>
          </a:p>
        </p:txBody>
      </p:sp>
      <p:sp>
        <p:nvSpPr>
          <p:cNvPr id="3" name="内容占位符 2">
            <a:extLst>
              <a:ext uri="{FF2B5EF4-FFF2-40B4-BE49-F238E27FC236}">
                <a16:creationId xmlns:a16="http://schemas.microsoft.com/office/drawing/2014/main" xmlns="" id="{D738EA8F-F7FB-4198-B870-29407A19A864}"/>
              </a:ext>
            </a:extLst>
          </p:cNvPr>
          <p:cNvSpPr>
            <a:spLocks noGrp="1"/>
          </p:cNvSpPr>
          <p:nvPr>
            <p:ph idx="1"/>
          </p:nvPr>
        </p:nvSpPr>
        <p:spPr>
          <a:xfrm>
            <a:off x="1295401" y="2556932"/>
            <a:ext cx="9601196" cy="3660988"/>
          </a:xfrm>
        </p:spPr>
        <p:txBody>
          <a:bodyPr>
            <a:normAutofit fontScale="70000" lnSpcReduction="20000"/>
          </a:bodyPr>
          <a:lstStyle/>
          <a:p>
            <a:r>
              <a:rPr lang="zh-CN" altLang="zh-CN" sz="2600" dirty="0"/>
              <a:t>营养不良，被动或被迫卧位、特别消瘦或肥胖的患者，常会发生骨隆突处皮肤深层组织损伤、水泡或溃疡；会阴部潮湿、严重低蛋白水肿；大便失禁和腹泻等情况都需要加强皮肤护理。</a:t>
            </a:r>
          </a:p>
          <a:p>
            <a:r>
              <a:rPr lang="en-US" altLang="zh-CN" sz="2600" dirty="0"/>
              <a:t>1  </a:t>
            </a:r>
            <a:r>
              <a:rPr lang="zh-CN" altLang="zh-CN" sz="2600" dirty="0"/>
              <a:t>神经重症患者皮肤护理策略</a:t>
            </a:r>
          </a:p>
          <a:p>
            <a:r>
              <a:rPr lang="zh-CN" altLang="zh-CN" sz="2600" dirty="0"/>
              <a:t>及时评定压疮风险并去除风险因素、关注营养状况对预防压疮有积极作用；避免皮肤长时间受压，骨突处予以减压保护；对大小便失禁受累皮肤，落实</a:t>
            </a:r>
            <a:r>
              <a:rPr lang="en-US" altLang="zh-CN" sz="2600" dirty="0"/>
              <a:t>ABCDE</a:t>
            </a:r>
            <a:r>
              <a:rPr lang="zh-CN" altLang="zh-CN" sz="2600" dirty="0"/>
              <a:t>五大护理重点：</a:t>
            </a:r>
            <a:r>
              <a:rPr lang="en-US" altLang="zh-CN" sz="2600" dirty="0"/>
              <a:t>Air</a:t>
            </a:r>
            <a:r>
              <a:rPr lang="zh-CN" altLang="zh-CN" sz="2600" dirty="0"/>
              <a:t>（保持皮肤通风）、</a:t>
            </a:r>
            <a:r>
              <a:rPr lang="en-US" altLang="zh-CN" sz="2600" dirty="0"/>
              <a:t>Barriers</a:t>
            </a:r>
            <a:r>
              <a:rPr lang="zh-CN" altLang="zh-CN" sz="2600" dirty="0"/>
              <a:t>（使用保护隔离产品防止皮肤受损）、</a:t>
            </a:r>
            <a:r>
              <a:rPr lang="en-US" altLang="zh-CN" sz="2600" dirty="0"/>
              <a:t>Cleaning</a:t>
            </a:r>
            <a:r>
              <a:rPr lang="zh-CN" altLang="zh-CN" sz="2600" dirty="0"/>
              <a:t>（规范化皮肤清洁）、</a:t>
            </a:r>
            <a:r>
              <a:rPr lang="en-US" altLang="zh-CN" sz="2600" dirty="0"/>
              <a:t>Diaper</a:t>
            </a:r>
            <a:r>
              <a:rPr lang="zh-CN" altLang="zh-CN" sz="2600" dirty="0"/>
              <a:t>（适时更换污染的尿布，使用防回渗的尿布）、</a:t>
            </a:r>
            <a:r>
              <a:rPr lang="en-US" altLang="zh-CN" sz="2600" dirty="0"/>
              <a:t>Education</a:t>
            </a:r>
            <a:r>
              <a:rPr lang="zh-CN" altLang="zh-CN" sz="2600" dirty="0"/>
              <a:t>（患者及照顾者教育）；预防医源性损伤。</a:t>
            </a:r>
          </a:p>
          <a:p>
            <a:r>
              <a:rPr lang="en-US" altLang="zh-CN" sz="2600" dirty="0"/>
              <a:t>2  </a:t>
            </a:r>
            <a:r>
              <a:rPr lang="zh-CN" altLang="zh-CN" sz="2600" dirty="0"/>
              <a:t>压疮的处理</a:t>
            </a:r>
          </a:p>
          <a:p>
            <a:r>
              <a:rPr lang="zh-CN" altLang="zh-CN" sz="2600" dirty="0"/>
              <a:t>对压疮进行危险因素分析；采用压疮国际分级法分级。根据评定结果换药，换药原则是先清创，根据创面分泌物微生物培养选用抗菌敷料，或同时使用敷料促进局部新鲜肉芽组织及上皮生长。</a:t>
            </a:r>
          </a:p>
          <a:p>
            <a:endParaRPr lang="zh-CN" altLang="en-US" dirty="0"/>
          </a:p>
        </p:txBody>
      </p:sp>
    </p:spTree>
    <p:extLst>
      <p:ext uri="{BB962C8B-B14F-4D97-AF65-F5344CB8AC3E}">
        <p14:creationId xmlns:p14="http://schemas.microsoft.com/office/powerpoint/2010/main" xmlns="" val="29908919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3B30FD1-B8CF-4315-BFD1-639BB573F259}"/>
              </a:ext>
            </a:extLst>
          </p:cNvPr>
          <p:cNvSpPr>
            <a:spLocks noGrp="1"/>
          </p:cNvSpPr>
          <p:nvPr>
            <p:ph type="title"/>
          </p:nvPr>
        </p:nvSpPr>
        <p:spPr>
          <a:xfrm>
            <a:off x="1295401" y="579120"/>
            <a:ext cx="9601196" cy="572348"/>
          </a:xfrm>
        </p:spPr>
        <p:txBody>
          <a:bodyPr>
            <a:normAutofit fontScale="90000"/>
          </a:bodyPr>
          <a:lstStyle/>
          <a:p>
            <a:r>
              <a:rPr lang="zh-CN" altLang="en-US" dirty="0"/>
              <a:t>参考文献</a:t>
            </a:r>
          </a:p>
        </p:txBody>
      </p:sp>
      <p:sp>
        <p:nvSpPr>
          <p:cNvPr id="3" name="内容占位符 2">
            <a:extLst>
              <a:ext uri="{FF2B5EF4-FFF2-40B4-BE49-F238E27FC236}">
                <a16:creationId xmlns:a16="http://schemas.microsoft.com/office/drawing/2014/main" xmlns="" id="{88130D07-484C-4400-AAA5-8D19F3F9B44C}"/>
              </a:ext>
            </a:extLst>
          </p:cNvPr>
          <p:cNvSpPr>
            <a:spLocks noGrp="1"/>
          </p:cNvSpPr>
          <p:nvPr>
            <p:ph idx="1"/>
          </p:nvPr>
        </p:nvSpPr>
        <p:spPr>
          <a:xfrm>
            <a:off x="1295401" y="1151469"/>
            <a:ext cx="9601196" cy="5127412"/>
          </a:xfrm>
        </p:spPr>
        <p:txBody>
          <a:bodyPr>
            <a:noAutofit/>
          </a:bodyPr>
          <a:lstStyle/>
          <a:p>
            <a:r>
              <a:rPr lang="en-US" altLang="zh-CN" sz="900" dirty="0"/>
              <a:t>[1]  McFetridge B. Critical care rehabilitation</a:t>
            </a:r>
            <a:r>
              <a:rPr lang="zh-CN" altLang="zh-CN" sz="900" dirty="0"/>
              <a:t>—</a:t>
            </a:r>
            <a:r>
              <a:rPr lang="en-US" altLang="zh-CN" sz="900" dirty="0"/>
              <a:t>early and ongoing interventions in promoting recovery during and after critical illness [J]. Intensive and Critical care Nursing, 2011, 27: 57</a:t>
            </a:r>
            <a:r>
              <a:rPr lang="zh-CN" altLang="zh-CN" sz="900" dirty="0"/>
              <a:t>—</a:t>
            </a:r>
            <a:r>
              <a:rPr lang="en-US" altLang="zh-CN" sz="900" dirty="0"/>
              <a:t>59.</a:t>
            </a:r>
            <a:endParaRPr lang="zh-CN" altLang="zh-CN" sz="900" dirty="0"/>
          </a:p>
          <a:p>
            <a:r>
              <a:rPr lang="en-US" altLang="zh-CN" sz="900" dirty="0"/>
              <a:t>[2]  Parker A, </a:t>
            </a:r>
            <a:r>
              <a:rPr lang="en-US" altLang="zh-CN" sz="900" dirty="0" err="1"/>
              <a:t>Tehranchi</a:t>
            </a:r>
            <a:r>
              <a:rPr lang="en-US" altLang="zh-CN" sz="900" dirty="0"/>
              <a:t> KM, Needham DM. Critical care rehabilitation trials: the importance of </a:t>
            </a:r>
            <a:r>
              <a:rPr lang="zh-CN" altLang="zh-CN" sz="900" dirty="0"/>
              <a:t>“</a:t>
            </a:r>
            <a:r>
              <a:rPr lang="en-US" altLang="zh-CN" sz="900" dirty="0"/>
              <a:t>usual care</a:t>
            </a:r>
            <a:r>
              <a:rPr lang="zh-CN" altLang="zh-CN" sz="900" dirty="0"/>
              <a:t>”</a:t>
            </a:r>
            <a:r>
              <a:rPr lang="en-US" altLang="zh-CN" sz="900" dirty="0"/>
              <a:t> [J]. Critical Care, 2013, 17: 183.</a:t>
            </a:r>
            <a:endParaRPr lang="zh-CN" altLang="zh-CN" sz="900" dirty="0"/>
          </a:p>
          <a:p>
            <a:r>
              <a:rPr lang="en-US" altLang="zh-CN" sz="900" dirty="0"/>
              <a:t>[3]  McWilliams D, </a:t>
            </a:r>
            <a:r>
              <a:rPr lang="en-US" altLang="zh-CN" sz="900" dirty="0" err="1"/>
              <a:t>Weblin</a:t>
            </a:r>
            <a:r>
              <a:rPr lang="en-US" altLang="zh-CN" sz="900" dirty="0"/>
              <a:t> J, Atkins G, et al. Enhancing rehabilitation of mechanically ventilated patients in the intensive care unit: a quality improvement project [J]. J </a:t>
            </a:r>
            <a:r>
              <a:rPr lang="en-US" altLang="zh-CN" sz="900" dirty="0" err="1"/>
              <a:t>Crit</a:t>
            </a:r>
            <a:r>
              <a:rPr lang="en-US" altLang="zh-CN" sz="900" dirty="0"/>
              <a:t> Care, 2015, 30(1):13</a:t>
            </a:r>
            <a:r>
              <a:rPr lang="zh-CN" altLang="zh-CN" sz="900" dirty="0"/>
              <a:t>—</a:t>
            </a:r>
            <a:r>
              <a:rPr lang="en-US" altLang="zh-CN" sz="900" dirty="0"/>
              <a:t>18.</a:t>
            </a:r>
            <a:endParaRPr lang="zh-CN" altLang="zh-CN" sz="900" dirty="0"/>
          </a:p>
          <a:p>
            <a:r>
              <a:rPr lang="en-US" altLang="zh-CN" sz="900" dirty="0"/>
              <a:t>[4]  Connolly B, O'Neill B, Salisbury L, et al. Physical rehabilitation interventions for adult patients during critical illness: an overview of systematic reviews [J]. Thorax, 2016</a:t>
            </a:r>
            <a:r>
              <a:rPr lang="zh-CN" altLang="zh-CN" sz="900" dirty="0"/>
              <a:t>，</a:t>
            </a:r>
            <a:r>
              <a:rPr lang="en-US" altLang="zh-CN" sz="900" dirty="0"/>
              <a:t> 71(10): 881</a:t>
            </a:r>
            <a:r>
              <a:rPr lang="zh-CN" altLang="zh-CN" sz="900" dirty="0"/>
              <a:t>—</a:t>
            </a:r>
            <a:r>
              <a:rPr lang="en-US" altLang="zh-CN" sz="900" dirty="0"/>
              <a:t>890.</a:t>
            </a:r>
            <a:endParaRPr lang="zh-CN" altLang="zh-CN" sz="900" dirty="0"/>
          </a:p>
          <a:p>
            <a:r>
              <a:rPr lang="en-US" altLang="zh-CN" sz="900" dirty="0"/>
              <a:t>[5]  Ely EW, Truman B, </a:t>
            </a:r>
            <a:r>
              <a:rPr lang="en-US" altLang="zh-CN" sz="900" dirty="0" err="1"/>
              <a:t>Shintani</a:t>
            </a:r>
            <a:r>
              <a:rPr lang="en-US" altLang="zh-CN" sz="900" dirty="0"/>
              <a:t> A, et al. Monitoring sedation status over time in ICU patients: reliability and validity of the Richmond Agitation-Sedation Scale (RASS)[J]. JAMA, 2003, 289(22):2983</a:t>
            </a:r>
            <a:r>
              <a:rPr lang="zh-CN" altLang="zh-CN" sz="900" dirty="0"/>
              <a:t>—</a:t>
            </a:r>
            <a:r>
              <a:rPr lang="en-US" altLang="zh-CN" sz="900" dirty="0"/>
              <a:t>2991.</a:t>
            </a:r>
            <a:endParaRPr lang="zh-CN" altLang="zh-CN" sz="900" dirty="0"/>
          </a:p>
          <a:p>
            <a:r>
              <a:rPr lang="en-US" altLang="zh-CN" sz="900" dirty="0"/>
              <a:t>[6]  Sommers J, </a:t>
            </a:r>
            <a:r>
              <a:rPr lang="en-US" altLang="zh-CN" sz="900" dirty="0" err="1"/>
              <a:t>Engelbert</a:t>
            </a:r>
            <a:r>
              <a:rPr lang="en-US" altLang="zh-CN" sz="900" dirty="0"/>
              <a:t> RH, </a:t>
            </a:r>
            <a:r>
              <a:rPr lang="en-US" altLang="zh-CN" sz="900" dirty="0" err="1"/>
              <a:t>Dettling-Ihnenfeldt</a:t>
            </a:r>
            <a:r>
              <a:rPr lang="en-US" altLang="zh-CN" sz="900" dirty="0"/>
              <a:t> D</a:t>
            </a:r>
            <a:r>
              <a:rPr lang="zh-CN" altLang="zh-CN" sz="900" dirty="0"/>
              <a:t>，</a:t>
            </a:r>
            <a:r>
              <a:rPr lang="en-US" altLang="zh-CN" sz="900" dirty="0"/>
              <a:t> et al. Physiotherapy in the intensive care unit: an evidence-based, expert driven, practical statement and rehabilitation recommendations [J]. </a:t>
            </a:r>
            <a:r>
              <a:rPr lang="en-US" altLang="zh-CN" sz="900" dirty="0" err="1"/>
              <a:t>Clin</a:t>
            </a:r>
            <a:r>
              <a:rPr lang="en-US" altLang="zh-CN" sz="900" dirty="0"/>
              <a:t> </a:t>
            </a:r>
            <a:r>
              <a:rPr lang="en-US" altLang="zh-CN" sz="900" dirty="0" err="1"/>
              <a:t>Rehabil</a:t>
            </a:r>
            <a:r>
              <a:rPr lang="en-US" altLang="zh-CN" sz="900" dirty="0"/>
              <a:t>, 2015, 29(11):1051</a:t>
            </a:r>
            <a:r>
              <a:rPr lang="zh-CN" altLang="zh-CN" sz="900" dirty="0"/>
              <a:t>—</a:t>
            </a:r>
            <a:r>
              <a:rPr lang="en-US" altLang="zh-CN" sz="900" dirty="0"/>
              <a:t>1063. </a:t>
            </a:r>
            <a:endParaRPr lang="zh-CN" altLang="zh-CN" sz="900" dirty="0"/>
          </a:p>
          <a:p>
            <a:r>
              <a:rPr lang="en-US" altLang="zh-CN" sz="900" dirty="0"/>
              <a:t>[7]  </a:t>
            </a:r>
            <a:r>
              <a:rPr lang="en-US" altLang="zh-CN" sz="900" dirty="0" err="1"/>
              <a:t>Patsaki</a:t>
            </a:r>
            <a:r>
              <a:rPr lang="en-US" altLang="zh-CN" sz="900" dirty="0"/>
              <a:t> I, </a:t>
            </a:r>
            <a:r>
              <a:rPr lang="en-US" altLang="zh-CN" sz="900" dirty="0" err="1"/>
              <a:t>Gerovasili</a:t>
            </a:r>
            <a:r>
              <a:rPr lang="en-US" altLang="zh-CN" sz="900" dirty="0"/>
              <a:t> V, </a:t>
            </a:r>
            <a:r>
              <a:rPr lang="en-US" altLang="zh-CN" sz="900" dirty="0" err="1"/>
              <a:t>Sidiras</a:t>
            </a:r>
            <a:r>
              <a:rPr lang="en-US" altLang="zh-CN" sz="900" dirty="0"/>
              <a:t> G, et al. Effect of neuromuscular stimulation and individualized rehabilitation on muscle strength in Intensive Care Unit survivors: A randomized trial [J]. J </a:t>
            </a:r>
            <a:r>
              <a:rPr lang="en-US" altLang="zh-CN" sz="900" dirty="0" err="1"/>
              <a:t>Crit</a:t>
            </a:r>
            <a:r>
              <a:rPr lang="en-US" altLang="zh-CN" sz="900" dirty="0"/>
              <a:t> Care, 2017, 40:76</a:t>
            </a:r>
            <a:r>
              <a:rPr lang="zh-CN" altLang="zh-CN" sz="900" dirty="0"/>
              <a:t>—</a:t>
            </a:r>
            <a:r>
              <a:rPr lang="en-US" altLang="zh-CN" sz="900" dirty="0"/>
              <a:t>82. </a:t>
            </a:r>
            <a:endParaRPr lang="zh-CN" altLang="zh-CN" sz="900" dirty="0"/>
          </a:p>
          <a:p>
            <a:r>
              <a:rPr lang="en-US" altLang="zh-CN" sz="900" dirty="0"/>
              <a:t>[8]  Sommers J, </a:t>
            </a:r>
            <a:r>
              <a:rPr lang="en-US" altLang="zh-CN" sz="900" dirty="0" err="1"/>
              <a:t>Vredeveld</a:t>
            </a:r>
            <a:r>
              <a:rPr lang="en-US" altLang="zh-CN" sz="900" dirty="0"/>
              <a:t> T, </a:t>
            </a:r>
            <a:r>
              <a:rPr lang="en-US" altLang="zh-CN" sz="900" dirty="0" err="1"/>
              <a:t>Lindeboom</a:t>
            </a:r>
            <a:r>
              <a:rPr lang="en-US" altLang="zh-CN" sz="900" dirty="0"/>
              <a:t> R</a:t>
            </a:r>
            <a:r>
              <a:rPr lang="zh-CN" altLang="zh-CN" sz="900" dirty="0"/>
              <a:t>，</a:t>
            </a:r>
            <a:r>
              <a:rPr lang="en-US" altLang="zh-CN" sz="900" dirty="0"/>
              <a:t> et al. The de </a:t>
            </a:r>
            <a:r>
              <a:rPr lang="en-US" altLang="zh-CN" sz="900" dirty="0" err="1"/>
              <a:t>morton</a:t>
            </a:r>
            <a:r>
              <a:rPr lang="en-US" altLang="zh-CN" sz="900" dirty="0"/>
              <a:t> mobility index is feasible, reliable, and valid in patients with critical illness[J]. Phys </a:t>
            </a:r>
            <a:r>
              <a:rPr lang="en-US" altLang="zh-CN" sz="900" dirty="0" err="1"/>
              <a:t>Ther</a:t>
            </a:r>
            <a:r>
              <a:rPr lang="en-US" altLang="zh-CN" sz="900" dirty="0"/>
              <a:t>, 2016, 96(10):1658</a:t>
            </a:r>
            <a:r>
              <a:rPr lang="zh-CN" altLang="zh-CN" sz="900" dirty="0"/>
              <a:t>—</a:t>
            </a:r>
            <a:r>
              <a:rPr lang="en-US" altLang="zh-CN" sz="900" dirty="0"/>
              <a:t>1666. </a:t>
            </a:r>
            <a:endParaRPr lang="zh-CN" altLang="zh-CN" sz="900" dirty="0"/>
          </a:p>
          <a:p>
            <a:r>
              <a:rPr lang="en-US" altLang="zh-CN" sz="900" dirty="0"/>
              <a:t>[9]  </a:t>
            </a:r>
            <a:r>
              <a:rPr lang="en-US" altLang="zh-CN" sz="900" dirty="0" err="1"/>
              <a:t>Dalal</a:t>
            </a:r>
            <a:r>
              <a:rPr lang="en-US" altLang="zh-CN" sz="900" dirty="0"/>
              <a:t> HM</a:t>
            </a:r>
            <a:r>
              <a:rPr lang="zh-CN" altLang="zh-CN" sz="900" dirty="0"/>
              <a:t>，</a:t>
            </a:r>
            <a:r>
              <a:rPr lang="en-US" altLang="zh-CN" sz="900" dirty="0"/>
              <a:t>Doherty P</a:t>
            </a:r>
            <a:r>
              <a:rPr lang="zh-CN" altLang="zh-CN" sz="900" dirty="0"/>
              <a:t>，</a:t>
            </a:r>
            <a:r>
              <a:rPr lang="en-US" altLang="zh-CN" sz="900" dirty="0"/>
              <a:t>Taylor  RS. Cardiac rehabilitation [J]. BMJ, 2015,351:h5000.</a:t>
            </a:r>
            <a:endParaRPr lang="zh-CN" altLang="zh-CN" sz="900" dirty="0"/>
          </a:p>
          <a:p>
            <a:r>
              <a:rPr lang="en-US" altLang="zh-CN" sz="900" dirty="0"/>
              <a:t>[10]  </a:t>
            </a:r>
            <a:r>
              <a:rPr lang="zh-CN" altLang="zh-CN" sz="900" dirty="0"/>
              <a:t>郭兰，王磊，刘遂心</a:t>
            </a:r>
            <a:r>
              <a:rPr lang="en-US" altLang="zh-CN" sz="900" dirty="0"/>
              <a:t>.</a:t>
            </a:r>
            <a:r>
              <a:rPr lang="zh-CN" altLang="zh-CN" sz="900" dirty="0"/>
              <a:t>心脏运动康复</a:t>
            </a:r>
            <a:r>
              <a:rPr lang="en-US" altLang="zh-CN" sz="900" dirty="0"/>
              <a:t>[M].</a:t>
            </a:r>
            <a:r>
              <a:rPr lang="zh-CN" altLang="zh-CN" sz="900" dirty="0"/>
              <a:t>南京：东南大学出版社</a:t>
            </a:r>
            <a:r>
              <a:rPr lang="en-US" altLang="zh-CN" sz="900" dirty="0"/>
              <a:t>,2014. 13</a:t>
            </a:r>
            <a:r>
              <a:rPr lang="zh-CN" altLang="zh-CN" sz="900" dirty="0"/>
              <a:t>—</a:t>
            </a:r>
            <a:r>
              <a:rPr lang="en-US" altLang="zh-CN" sz="900" dirty="0"/>
              <a:t>16.</a:t>
            </a:r>
            <a:endParaRPr lang="zh-CN" altLang="zh-CN" sz="900" dirty="0"/>
          </a:p>
          <a:p>
            <a:r>
              <a:rPr lang="en-US" altLang="zh-CN" sz="900" dirty="0"/>
              <a:t>[11]  </a:t>
            </a:r>
            <a:r>
              <a:rPr lang="en-US" altLang="zh-CN" sz="900" dirty="0" err="1"/>
              <a:t>Gosselink</a:t>
            </a:r>
            <a:r>
              <a:rPr lang="en-US" altLang="zh-CN" sz="900" dirty="0"/>
              <a:t> R</a:t>
            </a:r>
            <a:r>
              <a:rPr lang="zh-CN" altLang="zh-CN" sz="900" dirty="0"/>
              <a:t>，</a:t>
            </a:r>
            <a:r>
              <a:rPr lang="en-US" altLang="zh-CN" sz="900" dirty="0"/>
              <a:t> </a:t>
            </a:r>
            <a:r>
              <a:rPr lang="en-US" altLang="zh-CN" sz="900" dirty="0" err="1"/>
              <a:t>Clerckx</a:t>
            </a:r>
            <a:r>
              <a:rPr lang="en-US" altLang="zh-CN" sz="900" dirty="0"/>
              <a:t> B</a:t>
            </a:r>
            <a:r>
              <a:rPr lang="zh-CN" altLang="zh-CN" sz="900" dirty="0"/>
              <a:t>，</a:t>
            </a:r>
            <a:r>
              <a:rPr lang="en-US" altLang="zh-CN" sz="900" dirty="0" err="1"/>
              <a:t>Robbeets</a:t>
            </a:r>
            <a:r>
              <a:rPr lang="en-US" altLang="zh-CN" sz="900" dirty="0"/>
              <a:t> C, et al, Physiotherapy in the Intensive Care Unit [J]. Netherlands Journal of Critical Care, 2011, 15(2)1</a:t>
            </a:r>
            <a:r>
              <a:rPr lang="zh-CN" altLang="zh-CN" sz="900" dirty="0"/>
              <a:t>—</a:t>
            </a:r>
            <a:r>
              <a:rPr lang="en-US" altLang="zh-CN" sz="900" dirty="0"/>
              <a:t>10.</a:t>
            </a:r>
            <a:endParaRPr lang="zh-CN" altLang="zh-CN" sz="900" dirty="0"/>
          </a:p>
          <a:p>
            <a:r>
              <a:rPr lang="en-US" altLang="zh-CN" sz="900" dirty="0"/>
              <a:t>[12]  Bolton CE, Bevan-Smith EF, Blakey JD, et al. British Thoracic Society guideline on pulmonary rehabilitation in adults [J]. Thorax, 2013, 68 (9):887</a:t>
            </a:r>
            <a:r>
              <a:rPr lang="zh-CN" altLang="zh-CN" sz="900" dirty="0"/>
              <a:t>—</a:t>
            </a:r>
            <a:r>
              <a:rPr lang="en-US" altLang="zh-CN" sz="900" dirty="0"/>
              <a:t>888.</a:t>
            </a:r>
            <a:endParaRPr lang="zh-CN" altLang="zh-CN" sz="900" dirty="0"/>
          </a:p>
          <a:p>
            <a:r>
              <a:rPr lang="en-US" altLang="zh-CN" sz="900" dirty="0"/>
              <a:t>[13]  Robinson KA, Davis WE, </a:t>
            </a:r>
            <a:r>
              <a:rPr lang="en-US" altLang="zh-CN" sz="900" dirty="0" err="1"/>
              <a:t>Dinglas</a:t>
            </a:r>
            <a:r>
              <a:rPr lang="en-US" altLang="zh-CN" sz="900" dirty="0"/>
              <a:t> VD, et al. A systematic review finds limited data on measurement properties of instruments measuring outcomes in adult intensive care unit survivors [J]. J </a:t>
            </a:r>
            <a:r>
              <a:rPr lang="en-US" altLang="zh-CN" sz="900" dirty="0" err="1"/>
              <a:t>Clin</a:t>
            </a:r>
            <a:r>
              <a:rPr lang="en-US" altLang="zh-CN" sz="900" dirty="0"/>
              <a:t> </a:t>
            </a:r>
            <a:r>
              <a:rPr lang="en-US" altLang="zh-CN" sz="900" dirty="0" err="1"/>
              <a:t>Epidemiol</a:t>
            </a:r>
            <a:r>
              <a:rPr lang="en-US" altLang="zh-CN" sz="900" dirty="0"/>
              <a:t>, 2017, 82: 37</a:t>
            </a:r>
            <a:r>
              <a:rPr lang="zh-CN" altLang="zh-CN" sz="900" dirty="0"/>
              <a:t>—</a:t>
            </a:r>
            <a:r>
              <a:rPr lang="en-US" altLang="zh-CN" sz="900" dirty="0"/>
              <a:t>46.</a:t>
            </a:r>
            <a:endParaRPr lang="zh-CN" altLang="zh-CN" sz="900" dirty="0"/>
          </a:p>
          <a:p>
            <a:r>
              <a:rPr lang="en-US" altLang="zh-CN" sz="900" dirty="0"/>
              <a:t>[14]  </a:t>
            </a:r>
            <a:r>
              <a:rPr lang="en-US" altLang="zh-CN" sz="900" dirty="0" err="1"/>
              <a:t>Macht</a:t>
            </a:r>
            <a:r>
              <a:rPr lang="en-US" altLang="zh-CN" sz="900" dirty="0"/>
              <a:t> M, Wimbish T, Bodine C et al. ICU-acquired swallowing disorders [J]. </a:t>
            </a:r>
            <a:r>
              <a:rPr lang="en-US" altLang="zh-CN" sz="900" dirty="0" err="1"/>
              <a:t>Crit</a:t>
            </a:r>
            <a:r>
              <a:rPr lang="en-US" altLang="zh-CN" sz="900" dirty="0"/>
              <a:t> Care Med, 2013, 41(10): 2396</a:t>
            </a:r>
            <a:r>
              <a:rPr lang="zh-CN" altLang="zh-CN" sz="900" dirty="0"/>
              <a:t>—</a:t>
            </a:r>
            <a:r>
              <a:rPr lang="en-US" altLang="zh-CN" sz="900" dirty="0"/>
              <a:t>2405.</a:t>
            </a:r>
            <a:endParaRPr lang="zh-CN" altLang="zh-CN" sz="900" dirty="0"/>
          </a:p>
          <a:p>
            <a:r>
              <a:rPr lang="en-US" altLang="zh-CN" sz="900" dirty="0"/>
              <a:t>[15]  See KC, Peng SY, </a:t>
            </a:r>
            <a:r>
              <a:rPr lang="en-US" altLang="zh-CN" sz="900" dirty="0" err="1"/>
              <a:t>Phua</a:t>
            </a:r>
            <a:r>
              <a:rPr lang="en-US" altLang="zh-CN" sz="900" dirty="0"/>
              <a:t> J, et al. Nurse-performed screening for </a:t>
            </a:r>
            <a:r>
              <a:rPr lang="en-US" altLang="zh-CN" sz="900" dirty="0" err="1"/>
              <a:t>postextubation</a:t>
            </a:r>
            <a:r>
              <a:rPr lang="en-US" altLang="zh-CN" sz="900" dirty="0"/>
              <a:t> dysphagia: a retrospective cohort study in critically ill medical patients [J]. </a:t>
            </a:r>
            <a:r>
              <a:rPr lang="en-US" altLang="zh-CN" sz="900" dirty="0" err="1"/>
              <a:t>Crit</a:t>
            </a:r>
            <a:r>
              <a:rPr lang="en-US" altLang="zh-CN" sz="900" dirty="0"/>
              <a:t> Care, 2016, 20 (1): 326.</a:t>
            </a:r>
            <a:endParaRPr lang="zh-CN" altLang="zh-CN" sz="900" dirty="0"/>
          </a:p>
          <a:p>
            <a:r>
              <a:rPr lang="en-US" altLang="zh-CN" sz="900" dirty="0"/>
              <a:t>[16]  </a:t>
            </a:r>
            <a:r>
              <a:rPr lang="zh-CN" altLang="zh-CN" sz="900" dirty="0"/>
              <a:t>张新颜，闫福岭，何逸康，等</a:t>
            </a:r>
            <a:r>
              <a:rPr lang="en-US" altLang="zh-CN" sz="900" dirty="0"/>
              <a:t>.</a:t>
            </a:r>
            <a:r>
              <a:rPr lang="zh-CN" altLang="zh-CN" sz="900" dirty="0"/>
              <a:t>伴有吞咽障碍的急性卒中患者发生肺炎的早期危险因素</a:t>
            </a:r>
            <a:r>
              <a:rPr lang="en-US" altLang="zh-CN" sz="900" dirty="0"/>
              <a:t>:</a:t>
            </a:r>
            <a:r>
              <a:rPr lang="zh-CN" altLang="zh-CN" sz="900" dirty="0"/>
              <a:t>前瞻性病例系列研究</a:t>
            </a:r>
            <a:r>
              <a:rPr lang="en-US" altLang="zh-CN" sz="900" dirty="0"/>
              <a:t>[J].</a:t>
            </a:r>
            <a:r>
              <a:rPr lang="zh-CN" altLang="zh-CN" sz="900" dirty="0"/>
              <a:t>国际脑血管病杂志</a:t>
            </a:r>
            <a:r>
              <a:rPr lang="en-US" altLang="zh-CN" sz="900" dirty="0"/>
              <a:t>, 2012, 20(6):408</a:t>
            </a:r>
            <a:r>
              <a:rPr lang="zh-CN" altLang="zh-CN" sz="900" dirty="0"/>
              <a:t>—</a:t>
            </a:r>
            <a:r>
              <a:rPr lang="en-US" altLang="zh-CN" sz="900" dirty="0"/>
              <a:t>412. </a:t>
            </a:r>
            <a:endParaRPr lang="zh-CN" altLang="zh-CN" sz="900" dirty="0"/>
          </a:p>
          <a:p>
            <a:r>
              <a:rPr lang="en-US" altLang="zh-CN" sz="900" dirty="0"/>
              <a:t>[17]  </a:t>
            </a:r>
            <a:r>
              <a:rPr lang="en-US" altLang="zh-CN" sz="900" dirty="0" err="1"/>
              <a:t>Warnecke</a:t>
            </a:r>
            <a:r>
              <a:rPr lang="en-US" altLang="zh-CN" sz="900" dirty="0"/>
              <a:t> T, </a:t>
            </a:r>
            <a:r>
              <a:rPr lang="en-US" altLang="zh-CN" sz="900" dirty="0" err="1"/>
              <a:t>Suntrup</a:t>
            </a:r>
            <a:r>
              <a:rPr lang="en-US" altLang="zh-CN" sz="900" dirty="0"/>
              <a:t> S, </a:t>
            </a:r>
            <a:r>
              <a:rPr lang="en-US" altLang="zh-CN" sz="900" dirty="0" err="1"/>
              <a:t>Teismann</a:t>
            </a:r>
            <a:r>
              <a:rPr lang="en-US" altLang="zh-CN" sz="900" dirty="0"/>
              <a:t> IK, et al. Standardized endoscopic swallowing evaluation for tracheostomy decannulation in critically ill neurologic patients [J]. </a:t>
            </a:r>
            <a:r>
              <a:rPr lang="en-US" altLang="zh-CN" sz="900" dirty="0" err="1"/>
              <a:t>Crit</a:t>
            </a:r>
            <a:r>
              <a:rPr lang="en-US" altLang="zh-CN" sz="900" dirty="0"/>
              <a:t> Care Med, 2013,41 (7): 1728</a:t>
            </a:r>
            <a:r>
              <a:rPr lang="zh-CN" altLang="zh-CN" sz="900" dirty="0"/>
              <a:t>—</a:t>
            </a:r>
            <a:r>
              <a:rPr lang="en-US" altLang="zh-CN" sz="900" dirty="0"/>
              <a:t>1732.</a:t>
            </a:r>
            <a:endParaRPr lang="zh-CN" altLang="zh-CN" sz="900" dirty="0"/>
          </a:p>
          <a:p>
            <a:r>
              <a:rPr lang="en-US" altLang="zh-CN" sz="900" dirty="0"/>
              <a:t>[18]  </a:t>
            </a:r>
            <a:r>
              <a:rPr lang="zh-CN" altLang="zh-CN" sz="900" dirty="0"/>
              <a:t>窦祖林</a:t>
            </a:r>
            <a:r>
              <a:rPr lang="en-US" altLang="zh-CN" sz="900" dirty="0"/>
              <a:t>, </a:t>
            </a:r>
            <a:r>
              <a:rPr lang="zh-CN" altLang="zh-CN" sz="900" dirty="0"/>
              <a:t>兰月</a:t>
            </a:r>
            <a:r>
              <a:rPr lang="en-US" altLang="zh-CN" sz="900" dirty="0"/>
              <a:t>, </a:t>
            </a:r>
            <a:r>
              <a:rPr lang="zh-CN" altLang="zh-CN" sz="900" dirty="0"/>
              <a:t>万桂芳</a:t>
            </a:r>
            <a:r>
              <a:rPr lang="en-US" altLang="zh-CN" sz="900" dirty="0"/>
              <a:t>,</a:t>
            </a:r>
            <a:r>
              <a:rPr lang="zh-CN" altLang="zh-CN" sz="900" dirty="0"/>
              <a:t>等</a:t>
            </a:r>
            <a:r>
              <a:rPr lang="en-US" altLang="zh-CN" sz="900" dirty="0"/>
              <a:t>. </a:t>
            </a:r>
            <a:r>
              <a:rPr lang="zh-CN" altLang="zh-CN" sz="900" dirty="0"/>
              <a:t>吞咽障碍评估与治疗</a:t>
            </a:r>
            <a:r>
              <a:rPr lang="en-US" altLang="zh-CN" sz="900" dirty="0"/>
              <a:t>[M]. </a:t>
            </a:r>
            <a:r>
              <a:rPr lang="zh-CN" altLang="zh-CN" sz="900" dirty="0"/>
              <a:t>第</a:t>
            </a:r>
            <a:r>
              <a:rPr lang="en-US" altLang="zh-CN" sz="900" dirty="0"/>
              <a:t>1</a:t>
            </a:r>
            <a:r>
              <a:rPr lang="zh-CN" altLang="zh-CN" sz="900" dirty="0"/>
              <a:t>版北京</a:t>
            </a:r>
            <a:r>
              <a:rPr lang="en-US" altLang="zh-CN" sz="900" dirty="0"/>
              <a:t>:</a:t>
            </a:r>
            <a:r>
              <a:rPr lang="zh-CN" altLang="zh-CN" sz="900" dirty="0"/>
              <a:t>人民卫生出版社，</a:t>
            </a:r>
            <a:r>
              <a:rPr lang="en-US" altLang="zh-CN" sz="900" dirty="0"/>
              <a:t>2009.148</a:t>
            </a:r>
            <a:r>
              <a:rPr lang="zh-CN" altLang="zh-CN" sz="900" dirty="0"/>
              <a:t>—</a:t>
            </a:r>
            <a:r>
              <a:rPr lang="en-US" altLang="zh-CN" sz="900" dirty="0"/>
              <a:t>158.</a:t>
            </a:r>
            <a:endParaRPr lang="zh-CN" altLang="zh-CN" sz="900" dirty="0"/>
          </a:p>
          <a:p>
            <a:r>
              <a:rPr lang="en-US" altLang="zh-CN" sz="900" dirty="0"/>
              <a:t>[19]  </a:t>
            </a:r>
            <a:r>
              <a:rPr lang="zh-CN" altLang="zh-CN" sz="900" dirty="0"/>
              <a:t>中国吞咽障碍康复评估与治疗专家共识组</a:t>
            </a:r>
            <a:r>
              <a:rPr lang="en-US" altLang="zh-CN" sz="900" dirty="0"/>
              <a:t>. </a:t>
            </a:r>
            <a:r>
              <a:rPr lang="zh-CN" altLang="zh-CN" sz="900" dirty="0"/>
              <a:t>中国吞咽障碍康复评估与治疗专家共识</a:t>
            </a:r>
            <a:r>
              <a:rPr lang="en-US" altLang="zh-CN" sz="900" dirty="0"/>
              <a:t>(2013</a:t>
            </a:r>
            <a:r>
              <a:rPr lang="zh-CN" altLang="zh-CN" sz="900" dirty="0"/>
              <a:t>年版</a:t>
            </a:r>
            <a:r>
              <a:rPr lang="en-US" altLang="zh-CN" sz="900" dirty="0"/>
              <a:t>)[J]. </a:t>
            </a:r>
            <a:r>
              <a:rPr lang="zh-CN" altLang="zh-CN" sz="900" dirty="0"/>
              <a:t>中华物理医学与康复杂志</a:t>
            </a:r>
            <a:r>
              <a:rPr lang="en-US" altLang="zh-CN" sz="900" dirty="0"/>
              <a:t>, 2013, 35(12):916</a:t>
            </a:r>
            <a:r>
              <a:rPr lang="zh-CN" altLang="zh-CN" sz="900" dirty="0"/>
              <a:t>—</a:t>
            </a:r>
            <a:r>
              <a:rPr lang="en-US" altLang="zh-CN" sz="900" dirty="0"/>
              <a:t>929.</a:t>
            </a:r>
            <a:endParaRPr lang="zh-CN" altLang="zh-CN" sz="900" dirty="0"/>
          </a:p>
          <a:p>
            <a:endParaRPr lang="zh-CN" altLang="en-US" sz="900" dirty="0"/>
          </a:p>
        </p:txBody>
      </p:sp>
    </p:spTree>
    <p:extLst>
      <p:ext uri="{BB962C8B-B14F-4D97-AF65-F5344CB8AC3E}">
        <p14:creationId xmlns:p14="http://schemas.microsoft.com/office/powerpoint/2010/main" xmlns="" val="132625901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环保">
  <a:themeElements>
    <a:clrScheme name="环保">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环保">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环保">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xmlns=""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143</TotalTime>
  <Words>2747</Words>
  <Application>Microsoft Office PowerPoint</Application>
  <PresentationFormat>自定义</PresentationFormat>
  <Paragraphs>164</Paragraphs>
  <Slides>40</Slides>
  <Notes>0</Notes>
  <HiddenSlides>0</HiddenSlides>
  <MMClips>0</MMClips>
  <ScaleCrop>false</ScaleCrop>
  <HeadingPairs>
    <vt:vector size="4" baseType="variant">
      <vt:variant>
        <vt:lpstr>主题</vt:lpstr>
      </vt:variant>
      <vt:variant>
        <vt:i4>1</vt:i4>
      </vt:variant>
      <vt:variant>
        <vt:lpstr>幻灯片标题</vt:lpstr>
      </vt:variant>
      <vt:variant>
        <vt:i4>40</vt:i4>
      </vt:variant>
    </vt:vector>
  </HeadingPairs>
  <TitlesOfParts>
    <vt:vector size="41" baseType="lpstr">
      <vt:lpstr>环保</vt:lpstr>
      <vt:lpstr>神经重症康复专家共识</vt:lpstr>
      <vt:lpstr>共识专家组成员</vt:lpstr>
      <vt:lpstr>概念</vt:lpstr>
      <vt:lpstr>目标</vt:lpstr>
      <vt:lpstr>原则</vt:lpstr>
      <vt:lpstr>康复介入时机</vt:lpstr>
      <vt:lpstr>康复暂停时机</vt:lpstr>
      <vt:lpstr>组织结构和工作模式</vt:lpstr>
      <vt:lpstr>神经重症康复管理 </vt:lpstr>
      <vt:lpstr>幻灯片 10</vt:lpstr>
      <vt:lpstr>幻灯片 11</vt:lpstr>
      <vt:lpstr>幻灯片 12</vt:lpstr>
      <vt:lpstr>二、循环管理</vt:lpstr>
      <vt:lpstr>幻灯片 14</vt:lpstr>
      <vt:lpstr> 三、呼吸管理</vt:lpstr>
      <vt:lpstr>呼吸功能评定 </vt:lpstr>
      <vt:lpstr>呼吸康复技术</vt:lpstr>
      <vt:lpstr>呼吸康复技术</vt:lpstr>
      <vt:lpstr>四、吞咽管理</vt:lpstr>
      <vt:lpstr> 吞咽障碍评定</vt:lpstr>
      <vt:lpstr>吞咽障碍评定</vt:lpstr>
      <vt:lpstr> 吞咽障碍改善技术</vt:lpstr>
      <vt:lpstr>隐性误吸的筛查及预防</vt:lpstr>
      <vt:lpstr>五、膀胱管理</vt:lpstr>
      <vt:lpstr>神经源性膀胱评定</vt:lpstr>
      <vt:lpstr>神经源性膀胱的分类</vt:lpstr>
      <vt:lpstr>幻灯片 27</vt:lpstr>
      <vt:lpstr> 六、肌骨管理 </vt:lpstr>
      <vt:lpstr>肌痉挛</vt:lpstr>
      <vt:lpstr>肌痉挛</vt:lpstr>
      <vt:lpstr>关节僵直 </vt:lpstr>
      <vt:lpstr>骨化性肌炎 </vt:lpstr>
      <vt:lpstr>七、人工气道管理</vt:lpstr>
      <vt:lpstr>气道分泌物管理</vt:lpstr>
      <vt:lpstr>气道分泌物管理</vt:lpstr>
      <vt:lpstr>幻灯片 36</vt:lpstr>
      <vt:lpstr>气囊管理</vt:lpstr>
      <vt:lpstr> 预防肺部感染的护理干预措施</vt:lpstr>
      <vt:lpstr>八、皮肤管理</vt:lpstr>
      <vt:lpstr>参考文献</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神经重症康复专家共识</dc:title>
  <dc:creator>晋楠杜</dc:creator>
  <cp:lastModifiedBy>Administrator</cp:lastModifiedBy>
  <cp:revision>19</cp:revision>
  <dcterms:created xsi:type="dcterms:W3CDTF">2018-01-23T00:29:05Z</dcterms:created>
  <dcterms:modified xsi:type="dcterms:W3CDTF">2019-09-20T05:34:15Z</dcterms:modified>
</cp:coreProperties>
</file>